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26" r:id="rId1"/>
  </p:sldMasterIdLst>
  <p:notesMasterIdLst>
    <p:notesMasterId r:id="rId43"/>
  </p:notesMasterIdLst>
  <p:handoutMasterIdLst>
    <p:handoutMasterId r:id="rId44"/>
  </p:handoutMasterIdLst>
  <p:sldIdLst>
    <p:sldId id="670" r:id="rId2"/>
    <p:sldId id="615" r:id="rId3"/>
    <p:sldId id="720" r:id="rId4"/>
    <p:sldId id="648" r:id="rId5"/>
    <p:sldId id="689" r:id="rId6"/>
    <p:sldId id="650" r:id="rId7"/>
    <p:sldId id="653" r:id="rId8"/>
    <p:sldId id="651" r:id="rId9"/>
    <p:sldId id="674" r:id="rId10"/>
    <p:sldId id="655" r:id="rId11"/>
    <p:sldId id="669" r:id="rId12"/>
    <p:sldId id="678" r:id="rId13"/>
    <p:sldId id="679" r:id="rId14"/>
    <p:sldId id="680" r:id="rId15"/>
    <p:sldId id="683" r:id="rId16"/>
    <p:sldId id="693" r:id="rId17"/>
    <p:sldId id="691" r:id="rId18"/>
    <p:sldId id="695" r:id="rId19"/>
    <p:sldId id="699" r:id="rId20"/>
    <p:sldId id="688" r:id="rId21"/>
    <p:sldId id="697" r:id="rId22"/>
    <p:sldId id="700" r:id="rId23"/>
    <p:sldId id="701" r:id="rId24"/>
    <p:sldId id="702" r:id="rId25"/>
    <p:sldId id="704" r:id="rId26"/>
    <p:sldId id="703" r:id="rId27"/>
    <p:sldId id="712" r:id="rId28"/>
    <p:sldId id="707" r:id="rId29"/>
    <p:sldId id="708" r:id="rId30"/>
    <p:sldId id="709" r:id="rId31"/>
    <p:sldId id="713" r:id="rId32"/>
    <p:sldId id="711" r:id="rId33"/>
    <p:sldId id="710" r:id="rId34"/>
    <p:sldId id="714" r:id="rId35"/>
    <p:sldId id="716" r:id="rId36"/>
    <p:sldId id="719" r:id="rId37"/>
    <p:sldId id="715" r:id="rId38"/>
    <p:sldId id="718" r:id="rId39"/>
    <p:sldId id="717" r:id="rId40"/>
    <p:sldId id="721" r:id="rId41"/>
    <p:sldId id="622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506D"/>
    <a:srgbClr val="FE3C69"/>
    <a:srgbClr val="E87B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00"/>
    <p:restoredTop sz="83053"/>
  </p:normalViewPr>
  <p:slideViewPr>
    <p:cSldViewPr snapToGrid="0" snapToObjects="1">
      <p:cViewPr varScale="1">
        <p:scale>
          <a:sx n="88" d="100"/>
          <a:sy n="88" d="100"/>
        </p:scale>
        <p:origin x="552" y="192"/>
      </p:cViewPr>
      <p:guideLst/>
    </p:cSldViewPr>
  </p:slideViewPr>
  <p:outlineViewPr>
    <p:cViewPr>
      <p:scale>
        <a:sx n="33" d="100"/>
        <a:sy n="33" d="100"/>
      </p:scale>
      <p:origin x="0" y="-4608"/>
    </p:cViewPr>
  </p:outlineViewPr>
  <p:notesTextViewPr>
    <p:cViewPr>
      <p:scale>
        <a:sx n="95" d="100"/>
        <a:sy n="9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317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D5D081-DA8A-E542-95E4-08874F4E2C52}" type="datetimeFigureOut">
              <a:rPr lang="en-US" smtClean="0"/>
              <a:t>1/6/21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C426A7-E99B-764B-88C8-4F47ECBF9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2551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BA8810-B933-E04F-8FC3-65EEFC98C53F}" type="datetimeFigureOut">
              <a:rPr lang="en-US" smtClean="0"/>
              <a:t>1/6/21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18C027-7974-D749-8676-2ACDCF582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937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inkwithgoogle.com/marketing-resources/data-measurement/mobile-page-speed-new-industry-benchmarks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gigaspaces.com/blog/amazon-found-every-100ms-of-latency-cost-them-1-in-sales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8C027-7974-D749-8676-2ACDCF582EC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44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8C027-7974-D749-8676-2ACDCF582E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33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8C027-7974-D749-8676-2ACDCF582E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5777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8C027-7974-D749-8676-2ACDCF582EC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962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8C027-7974-D749-8676-2ACDCF582EC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171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8C027-7974-D749-8676-2ACDCF582EC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1340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8C027-7974-D749-8676-2ACDCF582EC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75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8C027-7974-D749-8676-2ACDCF582EC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711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8C027-7974-D749-8676-2ACDCF582EC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8866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8C027-7974-D749-8676-2ACDCF582EC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297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8C027-7974-D749-8676-2ACDCF582EC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000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8C027-7974-D749-8676-2ACDCF582E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368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8C027-7974-D749-8676-2ACDCF582E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72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8C027-7974-D749-8676-2ACDCF582EC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817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IN" dirty="0">
                <a:hlinkClick r:id="rId3"/>
              </a:rPr>
              <a:t>https://www.thinkwithgoogle.com/marketing-resources/data-measurement/mobile-page-speed-new-industry-benchmarks/</a:t>
            </a:r>
            <a:endParaRPr lang="en-IN" dirty="0"/>
          </a:p>
          <a:p>
            <a:r>
              <a:rPr lang="en-IN" dirty="0">
                <a:hlinkClick r:id="rId4"/>
              </a:rPr>
              <a:t>https://www.gigaspaces.com/blog/amazon-found-every-100ms-of-latency-cost-them-1-in-sales/</a:t>
            </a:r>
            <a:endParaRPr lang="en-I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8C027-7974-D749-8676-2ACDCF582EC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564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8C027-7974-D749-8676-2ACDCF582EC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145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8C027-7974-D749-8676-2ACDCF582E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20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8C027-7974-D749-8676-2ACDCF582E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551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rgbClr val="E8506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IN" i="1" dirty="0"/>
              <a:t>Copyright © 2019 newtechways.com All Rights Reserved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65993" y="195393"/>
            <a:ext cx="2743200" cy="365125"/>
          </a:xfrm>
        </p:spPr>
        <p:txBody>
          <a:bodyPr/>
          <a:lstStyle/>
          <a:p>
            <a:fld id="{B5434492-7FAA-B84C-8A57-94294ACB533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855" y="6326817"/>
            <a:ext cx="1009338" cy="41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634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FAB64-540C-214E-9B0F-91E155212F0E}" type="datetime1">
              <a:rPr lang="en-IN" smtClean="0"/>
              <a:t>06/01/21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40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EBFE-EF5E-0A4E-B830-D5F892BCB6EA}" type="datetime1">
              <a:rPr lang="en-IN" smtClean="0"/>
              <a:t>06/01/21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778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2A987-CAEB-9443-8120-A3EBCFE53DAD}" type="datetime1">
              <a:rPr lang="en-IN" smtClean="0"/>
              <a:t>06/01/21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150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0831"/>
            <a:ext cx="10515600" cy="1103391"/>
          </a:xfrm>
          <a:prstGeom prst="rect">
            <a:avLst/>
          </a:prstGeom>
        </p:spPr>
        <p:txBody>
          <a:bodyPr/>
          <a:lstStyle>
            <a:lvl1pPr algn="ctr">
              <a:defRPr b="0" i="0">
                <a:solidFill>
                  <a:srgbClr val="E8506D"/>
                </a:solidFill>
                <a:latin typeface="+mj-lt"/>
                <a:ea typeface="Lucida Sans Typewriter" charset="0"/>
                <a:cs typeface="Lucida Sans Typewriter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9116"/>
            <a:ext cx="10515600" cy="4827848"/>
          </a:xfrm>
        </p:spPr>
        <p:txBody>
          <a:bodyPr>
            <a:normAutofit/>
          </a:bodyPr>
          <a:lstStyle>
            <a:lvl1pPr>
              <a:defRPr sz="2400" b="0" i="0">
                <a:latin typeface="Calibri" charset="0"/>
                <a:ea typeface="Calibri" charset="0"/>
                <a:cs typeface="Calibri" charset="0"/>
              </a:defRPr>
            </a:lvl1pPr>
            <a:lvl2pPr>
              <a:defRPr sz="2000" b="0" i="0">
                <a:latin typeface="Calibri" charset="0"/>
                <a:ea typeface="Calibri" charset="0"/>
                <a:cs typeface="Calibri" charset="0"/>
              </a:defRPr>
            </a:lvl2pPr>
            <a:lvl3pPr>
              <a:defRPr sz="1800" b="0" i="0">
                <a:latin typeface="Calibri" charset="0"/>
                <a:ea typeface="Calibri" charset="0"/>
                <a:cs typeface="Calibri" charset="0"/>
              </a:defRPr>
            </a:lvl3pPr>
            <a:lvl4pPr>
              <a:defRPr sz="1600" b="0" i="0">
                <a:latin typeface="Calibri" charset="0"/>
                <a:ea typeface="Calibri" charset="0"/>
                <a:cs typeface="Calibri" charset="0"/>
              </a:defRPr>
            </a:lvl4pPr>
            <a:lvl5pPr>
              <a:defRPr sz="1600" b="0" i="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70167" y="470575"/>
            <a:ext cx="2743200" cy="365125"/>
          </a:xfrm>
        </p:spPr>
        <p:txBody>
          <a:bodyPr/>
          <a:lstStyle/>
          <a:p>
            <a:fld id="{B5434492-7FAA-B84C-8A57-94294ACB533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7909B-B09C-1E45-B9AD-AB60F64D87DA}"/>
              </a:ext>
            </a:extLst>
          </p:cNvPr>
          <p:cNvSpPr txBox="1"/>
          <p:nvPr userDrawn="1"/>
        </p:nvSpPr>
        <p:spPr>
          <a:xfrm rot="20126414">
            <a:off x="1346982" y="1904833"/>
            <a:ext cx="2282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  <a:alpha val="15000"/>
                  </a:schemeClr>
                </a:solidFill>
              </a:rPr>
              <a:t>NewTechWays</a:t>
            </a:r>
            <a:endParaRPr lang="en-US" sz="3200" dirty="0">
              <a:solidFill>
                <a:schemeClr val="bg1">
                  <a:lumMod val="75000"/>
                  <a:alpha val="1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15966F-9585-7C44-B360-2FB88E4890CF}"/>
              </a:ext>
            </a:extLst>
          </p:cNvPr>
          <p:cNvSpPr txBox="1"/>
          <p:nvPr userDrawn="1"/>
        </p:nvSpPr>
        <p:spPr>
          <a:xfrm rot="20126414">
            <a:off x="5081305" y="1904832"/>
            <a:ext cx="2282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  <a:alpha val="15000"/>
                  </a:schemeClr>
                </a:solidFill>
              </a:rPr>
              <a:t>NewTechWays</a:t>
            </a:r>
            <a:endParaRPr lang="en-US" sz="3200" dirty="0">
              <a:solidFill>
                <a:schemeClr val="bg1">
                  <a:lumMod val="75000"/>
                  <a:alpha val="1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2CA4A9-4CD1-0D47-A8ED-6201E77EA6BA}"/>
              </a:ext>
            </a:extLst>
          </p:cNvPr>
          <p:cNvSpPr txBox="1"/>
          <p:nvPr userDrawn="1"/>
        </p:nvSpPr>
        <p:spPr>
          <a:xfrm rot="20126414">
            <a:off x="4979530" y="5175263"/>
            <a:ext cx="2282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  <a:alpha val="15000"/>
                  </a:schemeClr>
                </a:solidFill>
              </a:rPr>
              <a:t>NewTechWays</a:t>
            </a:r>
            <a:endParaRPr lang="en-US" sz="3200" dirty="0">
              <a:solidFill>
                <a:schemeClr val="bg1">
                  <a:lumMod val="75000"/>
                  <a:alpha val="1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4976DE-EC04-8041-AE93-5DBD06974289}"/>
              </a:ext>
            </a:extLst>
          </p:cNvPr>
          <p:cNvSpPr txBox="1"/>
          <p:nvPr userDrawn="1"/>
        </p:nvSpPr>
        <p:spPr>
          <a:xfrm rot="20126414">
            <a:off x="8815629" y="5175263"/>
            <a:ext cx="2282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  <a:alpha val="15000"/>
                  </a:schemeClr>
                </a:solidFill>
              </a:rPr>
              <a:t>NewTechWays</a:t>
            </a:r>
            <a:endParaRPr lang="en-US" sz="2400" dirty="0">
              <a:solidFill>
                <a:schemeClr val="bg1">
                  <a:lumMod val="75000"/>
                  <a:alpha val="1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5DC5A7-0F58-5148-A970-32897D83E129}"/>
              </a:ext>
            </a:extLst>
          </p:cNvPr>
          <p:cNvSpPr txBox="1"/>
          <p:nvPr userDrawn="1"/>
        </p:nvSpPr>
        <p:spPr>
          <a:xfrm rot="20126414">
            <a:off x="8815629" y="1904832"/>
            <a:ext cx="2282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  <a:alpha val="15000"/>
                  </a:schemeClr>
                </a:solidFill>
              </a:rPr>
              <a:t>NewTechWays</a:t>
            </a:r>
            <a:endParaRPr lang="en-US" sz="3200" dirty="0">
              <a:solidFill>
                <a:schemeClr val="bg1">
                  <a:lumMod val="75000"/>
                  <a:alpha val="1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6462F6-789D-9646-B9E9-0974CDAE2E7E}"/>
              </a:ext>
            </a:extLst>
          </p:cNvPr>
          <p:cNvSpPr txBox="1"/>
          <p:nvPr userDrawn="1"/>
        </p:nvSpPr>
        <p:spPr>
          <a:xfrm rot="20126414">
            <a:off x="1143430" y="5175264"/>
            <a:ext cx="2282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  <a:alpha val="15000"/>
                  </a:schemeClr>
                </a:solidFill>
              </a:rPr>
              <a:t>NewTechWays</a:t>
            </a:r>
            <a:endParaRPr lang="en-US" sz="3200" dirty="0">
              <a:solidFill>
                <a:schemeClr val="bg1">
                  <a:lumMod val="75000"/>
                  <a:alpha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83100E-E5CE-6040-BE9A-679BC4A6870E}"/>
              </a:ext>
            </a:extLst>
          </p:cNvPr>
          <p:cNvSpPr txBox="1"/>
          <p:nvPr userDrawn="1"/>
        </p:nvSpPr>
        <p:spPr>
          <a:xfrm rot="20126414">
            <a:off x="5183082" y="3495078"/>
            <a:ext cx="2282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  <a:alpha val="15000"/>
                  </a:schemeClr>
                </a:solidFill>
              </a:rPr>
              <a:t>NewTechWays</a:t>
            </a:r>
            <a:endParaRPr lang="en-US" sz="3200" dirty="0">
              <a:solidFill>
                <a:schemeClr val="bg1">
                  <a:lumMod val="75000"/>
                  <a:alpha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E61CA1-635C-CF43-BC7F-B3ACE340488B}"/>
              </a:ext>
            </a:extLst>
          </p:cNvPr>
          <p:cNvSpPr txBox="1"/>
          <p:nvPr userDrawn="1"/>
        </p:nvSpPr>
        <p:spPr>
          <a:xfrm rot="20126414">
            <a:off x="9019181" y="3495078"/>
            <a:ext cx="2282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  <a:alpha val="15000"/>
                  </a:schemeClr>
                </a:solidFill>
              </a:rPr>
              <a:t>NewTechWays</a:t>
            </a:r>
            <a:endParaRPr lang="en-US" sz="2400" dirty="0">
              <a:solidFill>
                <a:schemeClr val="bg1">
                  <a:lumMod val="75000"/>
                  <a:alpha val="1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6C94C2-207F-464D-A677-2AA657072DCC}"/>
              </a:ext>
            </a:extLst>
          </p:cNvPr>
          <p:cNvSpPr txBox="1"/>
          <p:nvPr userDrawn="1"/>
        </p:nvSpPr>
        <p:spPr>
          <a:xfrm rot="20126414">
            <a:off x="1346982" y="3495079"/>
            <a:ext cx="2282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  <a:alpha val="15000"/>
                  </a:schemeClr>
                </a:solidFill>
              </a:rPr>
              <a:t>NewTechWays</a:t>
            </a:r>
            <a:endParaRPr lang="en-US" sz="3200" dirty="0">
              <a:solidFill>
                <a:schemeClr val="bg1">
                  <a:lumMod val="75000"/>
                  <a:alpha val="15000"/>
                </a:schemeClr>
              </a:solidFill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D54B243B-A177-494E-83A7-9B9F1E574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F623E7-4891-0D44-943F-52594AD23887}"/>
              </a:ext>
            </a:extLst>
          </p:cNvPr>
          <p:cNvSpPr txBox="1"/>
          <p:nvPr userDrawn="1"/>
        </p:nvSpPr>
        <p:spPr>
          <a:xfrm>
            <a:off x="3958705" y="6402895"/>
            <a:ext cx="4324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Copyright © 2020 newtechways.com All Rights Reserved 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494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rgbClr val="E8506D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487BF-DE9A-0440-AFD3-0F35F41EDC87}" type="datetime1">
              <a:rPr lang="en-IN" smtClean="0"/>
              <a:t>06/01/21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i="1" dirty="0"/>
              <a:t>Copyright © 2019 newtechways.com All Rights Reserved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614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Section Layou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30807"/>
            <a:ext cx="10515600" cy="1325563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F16DA-175E-F843-B1B2-D5771194692D}" type="datetime1">
              <a:rPr lang="en-IN" smtClean="0"/>
              <a:t>06/01/21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838200" y="2030750"/>
            <a:ext cx="10515600" cy="1500187"/>
          </a:xfrm>
        </p:spPr>
        <p:txBody>
          <a:bodyPr/>
          <a:lstStyle>
            <a:lvl1pPr marL="342900" indent="-342900">
              <a:buFont typeface="Arial" charset="0"/>
              <a:buChar char="•"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6298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425B-B2E5-3E4F-A993-3C43B9B98FF6}" type="datetime1">
              <a:rPr lang="en-IN" smtClean="0"/>
              <a:t>06/01/21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4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FEC53-AE4C-4A48-A915-7E32803DD58D}" type="datetime1">
              <a:rPr lang="en-IN" smtClean="0"/>
              <a:t>06/01/21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740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E0D3E-E93E-C14E-B429-0D054870B7F5}" type="datetime1">
              <a:rPr lang="en-IN" smtClean="0"/>
              <a:t>06/01/21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66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515AE-313D-F44C-BA4A-DD0563B8177C}" type="datetime1">
              <a:rPr lang="en-IN" smtClean="0"/>
              <a:t>06/01/21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63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F8A07-3B1D-3344-81A6-232AFFC1E204}" type="datetime1">
              <a:rPr lang="en-IN" smtClean="0"/>
              <a:t>06/01/21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60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19888"/>
            <a:ext cx="10515600" cy="4657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F16DA-175E-F843-B1B2-D5771194692D}" type="datetime1">
              <a:rPr lang="en-IN" smtClean="0"/>
              <a:t>06/01/21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i="1" dirty="0"/>
              <a:t>Copyright © 2019 newtechways.com All Rights Reserved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70167" y="3656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34492-7FAA-B84C-8A57-94294ACB533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855" y="6326817"/>
            <a:ext cx="1009338" cy="410169"/>
          </a:xfrm>
          <a:prstGeom prst="rect">
            <a:avLst/>
          </a:prstGeom>
        </p:spPr>
      </p:pic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1725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8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FE3C69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9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9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tiff"/><Relationship Id="rId5" Type="http://schemas.openxmlformats.org/officeDocument/2006/relationships/image" Target="../media/image7.tiff"/><Relationship Id="rId4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tiff"/><Relationship Id="rId5" Type="http://schemas.openxmlformats.org/officeDocument/2006/relationships/image" Target="../media/image7.tiff"/><Relationship Id="rId4" Type="http://schemas.openxmlformats.org/officeDocument/2006/relationships/image" Target="../media/image9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7" Type="http://schemas.openxmlformats.org/officeDocument/2006/relationships/image" Target="../media/image35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iff"/><Relationship Id="rId5" Type="http://schemas.openxmlformats.org/officeDocument/2006/relationships/image" Target="../media/image40.tiff"/><Relationship Id="rId4" Type="http://schemas.openxmlformats.org/officeDocument/2006/relationships/image" Target="../media/image39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7" Type="http://schemas.openxmlformats.org/officeDocument/2006/relationships/image" Target="../media/image35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tiff"/><Relationship Id="rId5" Type="http://schemas.openxmlformats.org/officeDocument/2006/relationships/image" Target="../media/image44.tiff"/><Relationship Id="rId4" Type="http://schemas.openxmlformats.org/officeDocument/2006/relationships/image" Target="../media/image39.tif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3" Type="http://schemas.openxmlformats.org/officeDocument/2006/relationships/image" Target="../media/image42.tiff"/><Relationship Id="rId7" Type="http://schemas.openxmlformats.org/officeDocument/2006/relationships/image" Target="../media/image4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tiff"/><Relationship Id="rId5" Type="http://schemas.openxmlformats.org/officeDocument/2006/relationships/image" Target="../media/image39.tiff"/><Relationship Id="rId4" Type="http://schemas.openxmlformats.org/officeDocument/2006/relationships/image" Target="../media/image43.tiff"/><Relationship Id="rId9" Type="http://schemas.openxmlformats.org/officeDocument/2006/relationships/image" Target="../media/image46.tif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3" Type="http://schemas.openxmlformats.org/officeDocument/2006/relationships/image" Target="../media/image42.tiff"/><Relationship Id="rId7" Type="http://schemas.openxmlformats.org/officeDocument/2006/relationships/image" Target="../media/image4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tiff"/><Relationship Id="rId11" Type="http://schemas.openxmlformats.org/officeDocument/2006/relationships/image" Target="../media/image48.tiff"/><Relationship Id="rId5" Type="http://schemas.openxmlformats.org/officeDocument/2006/relationships/image" Target="../media/image39.tiff"/><Relationship Id="rId10" Type="http://schemas.openxmlformats.org/officeDocument/2006/relationships/image" Target="../media/image47.tiff"/><Relationship Id="rId4" Type="http://schemas.openxmlformats.org/officeDocument/2006/relationships/image" Target="../media/image43.tiff"/><Relationship Id="rId9" Type="http://schemas.openxmlformats.org/officeDocument/2006/relationships/image" Target="../media/image46.tif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3" Type="http://schemas.openxmlformats.org/officeDocument/2006/relationships/image" Target="../media/image42.tiff"/><Relationship Id="rId7" Type="http://schemas.openxmlformats.org/officeDocument/2006/relationships/image" Target="../media/image45.tiff"/><Relationship Id="rId12" Type="http://schemas.openxmlformats.org/officeDocument/2006/relationships/image" Target="../media/image4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tiff"/><Relationship Id="rId11" Type="http://schemas.openxmlformats.org/officeDocument/2006/relationships/image" Target="../media/image48.tiff"/><Relationship Id="rId5" Type="http://schemas.openxmlformats.org/officeDocument/2006/relationships/image" Target="../media/image39.tiff"/><Relationship Id="rId10" Type="http://schemas.openxmlformats.org/officeDocument/2006/relationships/image" Target="../media/image47.tiff"/><Relationship Id="rId4" Type="http://schemas.openxmlformats.org/officeDocument/2006/relationships/image" Target="../media/image43.tiff"/><Relationship Id="rId9" Type="http://schemas.openxmlformats.org/officeDocument/2006/relationships/image" Target="../media/image46.tif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13" Type="http://schemas.openxmlformats.org/officeDocument/2006/relationships/image" Target="../media/image50.tiff"/><Relationship Id="rId3" Type="http://schemas.openxmlformats.org/officeDocument/2006/relationships/image" Target="../media/image42.tiff"/><Relationship Id="rId7" Type="http://schemas.openxmlformats.org/officeDocument/2006/relationships/image" Target="../media/image45.tiff"/><Relationship Id="rId12" Type="http://schemas.openxmlformats.org/officeDocument/2006/relationships/image" Target="../media/image4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tiff"/><Relationship Id="rId11" Type="http://schemas.openxmlformats.org/officeDocument/2006/relationships/image" Target="../media/image48.tiff"/><Relationship Id="rId5" Type="http://schemas.openxmlformats.org/officeDocument/2006/relationships/image" Target="../media/image39.tiff"/><Relationship Id="rId10" Type="http://schemas.openxmlformats.org/officeDocument/2006/relationships/image" Target="../media/image47.tiff"/><Relationship Id="rId4" Type="http://schemas.openxmlformats.org/officeDocument/2006/relationships/image" Target="../media/image43.tiff"/><Relationship Id="rId9" Type="http://schemas.openxmlformats.org/officeDocument/2006/relationships/image" Target="../media/image46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tiff"/><Relationship Id="rId13" Type="http://schemas.openxmlformats.org/officeDocument/2006/relationships/image" Target="../media/image49.tiff"/><Relationship Id="rId3" Type="http://schemas.openxmlformats.org/officeDocument/2006/relationships/image" Target="../media/image52.tiff"/><Relationship Id="rId7" Type="http://schemas.openxmlformats.org/officeDocument/2006/relationships/image" Target="../media/image44.tiff"/><Relationship Id="rId12" Type="http://schemas.openxmlformats.org/officeDocument/2006/relationships/image" Target="../media/image4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tiff"/><Relationship Id="rId11" Type="http://schemas.openxmlformats.org/officeDocument/2006/relationships/image" Target="../media/image47.tiff"/><Relationship Id="rId5" Type="http://schemas.openxmlformats.org/officeDocument/2006/relationships/image" Target="../media/image43.tiff"/><Relationship Id="rId10" Type="http://schemas.openxmlformats.org/officeDocument/2006/relationships/image" Target="../media/image46.tiff"/><Relationship Id="rId4" Type="http://schemas.openxmlformats.org/officeDocument/2006/relationships/image" Target="../media/image42.tiff"/><Relationship Id="rId9" Type="http://schemas.openxmlformats.org/officeDocument/2006/relationships/image" Target="../media/image35.tiff"/><Relationship Id="rId14" Type="http://schemas.openxmlformats.org/officeDocument/2006/relationships/image" Target="../media/image50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tiff"/><Relationship Id="rId13" Type="http://schemas.openxmlformats.org/officeDocument/2006/relationships/image" Target="../media/image49.tiff"/><Relationship Id="rId3" Type="http://schemas.openxmlformats.org/officeDocument/2006/relationships/image" Target="../media/image52.tiff"/><Relationship Id="rId7" Type="http://schemas.openxmlformats.org/officeDocument/2006/relationships/image" Target="../media/image44.tiff"/><Relationship Id="rId12" Type="http://schemas.openxmlformats.org/officeDocument/2006/relationships/image" Target="../media/image48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tiff"/><Relationship Id="rId11" Type="http://schemas.openxmlformats.org/officeDocument/2006/relationships/image" Target="../media/image47.tiff"/><Relationship Id="rId5" Type="http://schemas.openxmlformats.org/officeDocument/2006/relationships/image" Target="../media/image43.tiff"/><Relationship Id="rId10" Type="http://schemas.openxmlformats.org/officeDocument/2006/relationships/image" Target="../media/image46.tiff"/><Relationship Id="rId4" Type="http://schemas.openxmlformats.org/officeDocument/2006/relationships/image" Target="../media/image42.tiff"/><Relationship Id="rId9" Type="http://schemas.openxmlformats.org/officeDocument/2006/relationships/image" Target="../media/image35.tiff"/><Relationship Id="rId14" Type="http://schemas.openxmlformats.org/officeDocument/2006/relationships/image" Target="../media/image50.tif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tiff"/><Relationship Id="rId13" Type="http://schemas.openxmlformats.org/officeDocument/2006/relationships/image" Target="../media/image49.tiff"/><Relationship Id="rId3" Type="http://schemas.openxmlformats.org/officeDocument/2006/relationships/image" Target="../media/image52.tiff"/><Relationship Id="rId7" Type="http://schemas.openxmlformats.org/officeDocument/2006/relationships/image" Target="../media/image44.tiff"/><Relationship Id="rId12" Type="http://schemas.openxmlformats.org/officeDocument/2006/relationships/image" Target="../media/image48.tiff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tiff"/><Relationship Id="rId11" Type="http://schemas.openxmlformats.org/officeDocument/2006/relationships/image" Target="../media/image47.tiff"/><Relationship Id="rId5" Type="http://schemas.openxmlformats.org/officeDocument/2006/relationships/image" Target="../media/image43.tiff"/><Relationship Id="rId15" Type="http://schemas.openxmlformats.org/officeDocument/2006/relationships/image" Target="../media/image53.tiff"/><Relationship Id="rId10" Type="http://schemas.openxmlformats.org/officeDocument/2006/relationships/image" Target="../media/image46.tiff"/><Relationship Id="rId4" Type="http://schemas.openxmlformats.org/officeDocument/2006/relationships/image" Target="../media/image42.tiff"/><Relationship Id="rId9" Type="http://schemas.openxmlformats.org/officeDocument/2006/relationships/image" Target="../media/image35.tiff"/><Relationship Id="rId14" Type="http://schemas.openxmlformats.org/officeDocument/2006/relationships/image" Target="../media/image50.tif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tiff"/><Relationship Id="rId13" Type="http://schemas.microsoft.com/office/2007/relationships/hdphoto" Target="../media/hdphoto4.wdp"/><Relationship Id="rId3" Type="http://schemas.openxmlformats.org/officeDocument/2006/relationships/image" Target="../media/image55.png"/><Relationship Id="rId7" Type="http://schemas.openxmlformats.org/officeDocument/2006/relationships/image" Target="../media/image56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6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tiff"/><Relationship Id="rId11" Type="http://schemas.microsoft.com/office/2007/relationships/hdphoto" Target="../media/hdphoto3.wdp"/><Relationship Id="rId5" Type="http://schemas.openxmlformats.org/officeDocument/2006/relationships/image" Target="../media/image39.tiff"/><Relationship Id="rId15" Type="http://schemas.microsoft.com/office/2007/relationships/hdphoto" Target="../media/hdphoto5.wdp"/><Relationship Id="rId10" Type="http://schemas.openxmlformats.org/officeDocument/2006/relationships/image" Target="../media/image57.png"/><Relationship Id="rId4" Type="http://schemas.microsoft.com/office/2007/relationships/hdphoto" Target="../media/hdphoto2.wdp"/><Relationship Id="rId9" Type="http://schemas.openxmlformats.org/officeDocument/2006/relationships/image" Target="../media/image50.tiff"/><Relationship Id="rId1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3" Type="http://schemas.openxmlformats.org/officeDocument/2006/relationships/image" Target="../media/image44.tiff"/><Relationship Id="rId7" Type="http://schemas.openxmlformats.org/officeDocument/2006/relationships/image" Target="../media/image39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tiff"/><Relationship Id="rId5" Type="http://schemas.openxmlformats.org/officeDocument/2006/relationships/image" Target="../media/image42.tiff"/><Relationship Id="rId10" Type="http://schemas.openxmlformats.org/officeDocument/2006/relationships/image" Target="../media/image63.tiff"/><Relationship Id="rId4" Type="http://schemas.openxmlformats.org/officeDocument/2006/relationships/image" Target="../media/image45.tiff"/><Relationship Id="rId9" Type="http://schemas.openxmlformats.org/officeDocument/2006/relationships/image" Target="../media/image46.tif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3" Type="http://schemas.openxmlformats.org/officeDocument/2006/relationships/image" Target="../media/image44.tiff"/><Relationship Id="rId7" Type="http://schemas.openxmlformats.org/officeDocument/2006/relationships/image" Target="../media/image39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tiff"/><Relationship Id="rId5" Type="http://schemas.openxmlformats.org/officeDocument/2006/relationships/image" Target="../media/image42.tiff"/><Relationship Id="rId10" Type="http://schemas.openxmlformats.org/officeDocument/2006/relationships/image" Target="../media/image63.tiff"/><Relationship Id="rId4" Type="http://schemas.openxmlformats.org/officeDocument/2006/relationships/image" Target="../media/image45.tiff"/><Relationship Id="rId9" Type="http://schemas.openxmlformats.org/officeDocument/2006/relationships/image" Target="../media/image46.tif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tiff"/><Relationship Id="rId3" Type="http://schemas.openxmlformats.org/officeDocument/2006/relationships/image" Target="../media/image44.tiff"/><Relationship Id="rId7" Type="http://schemas.openxmlformats.org/officeDocument/2006/relationships/image" Target="../media/image4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tiff"/><Relationship Id="rId5" Type="http://schemas.openxmlformats.org/officeDocument/2006/relationships/image" Target="../media/image39.tiff"/><Relationship Id="rId4" Type="http://schemas.openxmlformats.org/officeDocument/2006/relationships/image" Target="../media/image43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www.newtechways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tif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19.tiff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10" Type="http://schemas.openxmlformats.org/officeDocument/2006/relationships/image" Target="../media/image26.tiff"/><Relationship Id="rId4" Type="http://schemas.openxmlformats.org/officeDocument/2006/relationships/image" Target="../media/image20.tiff"/><Relationship Id="rId9" Type="http://schemas.openxmlformats.org/officeDocument/2006/relationships/image" Target="../media/image25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C133BE-335F-354E-9B0F-5FB9539CF3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88" b="-1"/>
          <a:stretch/>
        </p:blipFill>
        <p:spPr bwMode="auto">
          <a:xfrm>
            <a:off x="0" y="0"/>
            <a:ext cx="12189585" cy="436460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368808"/>
            <a:ext cx="10515600" cy="11033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kern="1200" dirty="0">
                <a:latin typeface="Candara" panose="020E0502030303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Developer To Architect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270167" y="4705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434492-7FAA-B84C-8A57-94294ACB5337}" type="slidenum">
              <a:rPr lang="en-US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8946DAD-F2B5-3B42-A993-5D22C1376D9D}"/>
              </a:ext>
            </a:extLst>
          </p:cNvPr>
          <p:cNvSpPr txBox="1">
            <a:spLocks/>
          </p:cNvSpPr>
          <p:nvPr/>
        </p:nvSpPr>
        <p:spPr>
          <a:xfrm>
            <a:off x="174171" y="5472199"/>
            <a:ext cx="11839195" cy="60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E8506D"/>
                </a:solidFill>
                <a:latin typeface="+mj-lt"/>
                <a:ea typeface="Lucida Sans Typewriter" charset="0"/>
                <a:cs typeface="Lucida Sans Typewriter" charset="0"/>
              </a:defRPr>
            </a:lvl1pPr>
          </a:lstStyle>
          <a:p>
            <a:r>
              <a:rPr lang="en-US" sz="36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Moving from Application Design/Architecture to 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3337887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Architecture Vs System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79112"/>
            <a:ext cx="4293772" cy="2862514"/>
          </a:xfrm>
          <a:prstGeom prst="rect">
            <a:avLst/>
          </a:prstGeom>
          <a:ln w="25400" cap="rnd">
            <a:noFill/>
          </a:ln>
          <a:effectLst>
            <a:softEdge rad="508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9CFC2F-185D-9E43-8F09-2CDF445A9727}"/>
              </a:ext>
            </a:extLst>
          </p:cNvPr>
          <p:cNvSpPr txBox="1"/>
          <p:nvPr/>
        </p:nvSpPr>
        <p:spPr>
          <a:xfrm>
            <a:off x="2279176" y="1322827"/>
            <a:ext cx="45200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E3C6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System level challenges </a:t>
            </a:r>
          </a:p>
          <a:p>
            <a:pPr algn="ctr"/>
            <a:r>
              <a:rPr lang="en-US" sz="2000" dirty="0">
                <a:solidFill>
                  <a:srgbClr val="FE3C6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surface up in large scale systems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3FE677-B771-AC4E-908A-5D2F5F8637EE}"/>
              </a:ext>
            </a:extLst>
          </p:cNvPr>
          <p:cNvSpPr txBox="1"/>
          <p:nvPr/>
        </p:nvSpPr>
        <p:spPr>
          <a:xfrm>
            <a:off x="655093" y="5381943"/>
            <a:ext cx="6144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E3C6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Scale, Reliability, Security, Deployment are biggest concerns for a large-scale system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B8A03E-C173-E84F-843E-81D211597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402" y="1319132"/>
            <a:ext cx="4067184" cy="477069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2792974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9116"/>
            <a:ext cx="5037944" cy="1817165"/>
          </a:xfrm>
        </p:spPr>
        <p:txBody>
          <a:bodyPr>
            <a:normAutofit/>
          </a:bodyPr>
          <a:lstStyle/>
          <a:p>
            <a:r>
              <a:rPr lang="en-US" dirty="0"/>
              <a:t>UI page load in &lt; 250ms </a:t>
            </a:r>
          </a:p>
          <a:p>
            <a:pPr lvl="1"/>
            <a:r>
              <a:rPr lang="en-US" dirty="0"/>
              <a:t>across the globe</a:t>
            </a:r>
          </a:p>
          <a:p>
            <a:r>
              <a:rPr lang="en-US" dirty="0"/>
              <a:t>Customer transactions &lt; 3 sec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11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Latency Requirements</a:t>
            </a:r>
            <a:endParaRPr lang="en-US" i="1" dirty="0">
              <a:solidFill>
                <a:schemeClr val="accent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4513E1-A60B-AE4A-8DA2-803F0C547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95744" y="1723866"/>
            <a:ext cx="5058055" cy="353052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3B28B4-929E-A645-9858-644024AE5D95}"/>
              </a:ext>
            </a:extLst>
          </p:cNvPr>
          <p:cNvSpPr txBox="1">
            <a:spLocks/>
          </p:cNvSpPr>
          <p:nvPr/>
        </p:nvSpPr>
        <p:spPr>
          <a:xfrm>
            <a:off x="838200" y="3166281"/>
            <a:ext cx="5037944" cy="30106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Latency is not an option</a:t>
            </a:r>
          </a:p>
          <a:p>
            <a:pPr lvl="1"/>
            <a:r>
              <a:rPr lang="en-IN" dirty="0"/>
              <a:t>10 years ago, Amazon found that every 100ms of latency cost them 1% in sales</a:t>
            </a:r>
          </a:p>
          <a:p>
            <a:pPr lvl="1"/>
            <a:r>
              <a:rPr lang="en-IN" dirty="0"/>
              <a:t>Now Akamai study shows that every 100-millisecond delay in website load time can hurt sales by 6%</a:t>
            </a:r>
          </a:p>
          <a:p>
            <a:pPr lvl="1"/>
            <a:r>
              <a:rPr lang="en-IN" dirty="0"/>
              <a:t>Google found an extra .5 seconds in search page generation time dropped traffic by 20%</a:t>
            </a:r>
          </a:p>
          <a:p>
            <a:pPr lvl="1"/>
            <a:r>
              <a:rPr lang="en-IN" dirty="0"/>
              <a:t>A stockbroker can lose millions if their trading platform is 5ms behind its competition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1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A4C11-A658-9046-9B92-774B560A2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C9979-2ACF-6947-A9D6-01BD6838A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116"/>
            <a:ext cx="5248701" cy="4827848"/>
          </a:xfrm>
        </p:spPr>
        <p:txBody>
          <a:bodyPr>
            <a:normAutofit/>
          </a:bodyPr>
          <a:lstStyle/>
          <a:p>
            <a:r>
              <a:rPr lang="en-US" dirty="0"/>
              <a:t>10 million requests/day</a:t>
            </a:r>
          </a:p>
          <a:p>
            <a:r>
              <a:rPr lang="en-US" dirty="0"/>
              <a:t>1K to 100K simultaneous users</a:t>
            </a:r>
          </a:p>
          <a:p>
            <a:r>
              <a:rPr lang="en-US" dirty="0"/>
              <a:t>Global customer base</a:t>
            </a:r>
          </a:p>
          <a:p>
            <a:r>
              <a:rPr lang="en-US" dirty="0"/>
              <a:t>100 million products</a:t>
            </a:r>
          </a:p>
          <a:p>
            <a:r>
              <a:rPr lang="en-US" dirty="0"/>
              <a:t>Transaction data for last 5 years</a:t>
            </a:r>
          </a:p>
          <a:p>
            <a:r>
              <a:rPr lang="en-US" dirty="0"/>
              <a:t>Petabytes of log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79DD1-79C7-844F-B44A-8C972115A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12</a:t>
            </a:fld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E473CCE-2EEE-D041-9D4D-10FB6E1AC945}"/>
              </a:ext>
            </a:extLst>
          </p:cNvPr>
          <p:cNvSpPr txBox="1">
            <a:spLocks/>
          </p:cNvSpPr>
          <p:nvPr/>
        </p:nvSpPr>
        <p:spPr>
          <a:xfrm>
            <a:off x="6086901" y="1349116"/>
            <a:ext cx="5248701" cy="48278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10 M requests with average response size of 10KB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Data Outflow = 10M x 10KB = 100 GB</a:t>
            </a:r>
          </a:p>
          <a:p>
            <a:r>
              <a:rPr lang="en-US" dirty="0"/>
              <a:t>For 100 M orders/year with average order size of 10 KB, five years data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Data storage = 5 x 100M x 10KB = 5 TB</a:t>
            </a:r>
          </a:p>
          <a:p>
            <a:r>
              <a:rPr lang="en-US" dirty="0"/>
              <a:t>For 100 M products with average product description/image size of 1 MB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Data Storage = 100M x 1MB = 100 TB</a:t>
            </a:r>
          </a:p>
          <a:p>
            <a:r>
              <a:rPr lang="en-US" dirty="0"/>
              <a:t>Logs generated and archived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Data Storage =&gt; in Petabytes </a:t>
            </a:r>
          </a:p>
          <a:p>
            <a:r>
              <a:rPr lang="en-US" dirty="0"/>
              <a:t>Buying customers in 100 countries</a:t>
            </a:r>
          </a:p>
        </p:txBody>
      </p:sp>
    </p:spTree>
    <p:extLst>
      <p:ext uri="{BB962C8B-B14F-4D97-AF65-F5344CB8AC3E}">
        <p14:creationId xmlns:p14="http://schemas.microsoft.com/office/powerpoint/2010/main" val="3611297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8ED5-7EB1-DF4A-B18D-D671C6B22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&amp; Reliability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B615E-9D73-484C-9B70-1822983C9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116"/>
            <a:ext cx="5795356" cy="4827848"/>
          </a:xfrm>
        </p:spPr>
        <p:txBody>
          <a:bodyPr/>
          <a:lstStyle/>
          <a:p>
            <a:r>
              <a:rPr lang="en-US" dirty="0"/>
              <a:t>Unavailability results in</a:t>
            </a:r>
          </a:p>
          <a:p>
            <a:pPr lvl="1"/>
            <a:r>
              <a:rPr lang="en-US" dirty="0"/>
              <a:t>Business loss</a:t>
            </a:r>
          </a:p>
          <a:p>
            <a:pPr lvl="1"/>
            <a:r>
              <a:rPr lang="en-US" dirty="0"/>
              <a:t>Reputation loss</a:t>
            </a:r>
          </a:p>
          <a:p>
            <a:r>
              <a:rPr lang="en-US" dirty="0"/>
              <a:t>99.95% Availability</a:t>
            </a:r>
          </a:p>
          <a:p>
            <a:pPr lvl="1"/>
            <a:r>
              <a:rPr lang="en-US" dirty="0"/>
              <a:t>Maximum cumulative disruption of 4 hours 22 minutes in a year</a:t>
            </a:r>
          </a:p>
          <a:p>
            <a:r>
              <a:rPr lang="en-IN" dirty="0"/>
              <a:t>99.999999999% Durability for storage systems</a:t>
            </a:r>
          </a:p>
          <a:p>
            <a:pPr lvl="1"/>
            <a:r>
              <a:rPr lang="en-IN" dirty="0"/>
              <a:t>Data once stored is practically never lost</a:t>
            </a:r>
          </a:p>
          <a:p>
            <a:r>
              <a:rPr lang="en-IN" dirty="0"/>
              <a:t>Disaster Recovery</a:t>
            </a:r>
          </a:p>
          <a:p>
            <a:pPr lvl="1"/>
            <a:r>
              <a:rPr lang="en-IN" dirty="0"/>
              <a:t>Operations to continue even if a region goes down due to a natural calamity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25D6F-7C59-9E43-8506-98C6E098C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13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D6AA0A8-1FF8-254E-82E0-F8A63CE90BB8}"/>
              </a:ext>
            </a:extLst>
          </p:cNvPr>
          <p:cNvGrpSpPr/>
          <p:nvPr/>
        </p:nvGrpSpPr>
        <p:grpSpPr>
          <a:xfrm>
            <a:off x="7285220" y="1349116"/>
            <a:ext cx="3687581" cy="3882962"/>
            <a:chOff x="2593298" y="-3221637"/>
            <a:chExt cx="8619449" cy="86194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2D2EB0-6DC0-7A4B-A60E-16185C392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593298" y="-3221637"/>
              <a:ext cx="8619449" cy="861944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25BE26-90AD-FC42-8C80-05A3A44CC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3189" y="3763040"/>
              <a:ext cx="2832100" cy="393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0038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4E8CF-FD6E-BE46-AF05-1C29F630B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9D3A-13FB-C740-B6A7-BFC9AEC1F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Infrastructure protection</a:t>
            </a:r>
          </a:p>
          <a:p>
            <a:pPr lvl="1"/>
            <a:r>
              <a:rPr lang="en-US" dirty="0"/>
              <a:t>Network access</a:t>
            </a:r>
          </a:p>
          <a:p>
            <a:pPr lvl="1"/>
            <a:r>
              <a:rPr lang="en-US" dirty="0"/>
              <a:t>System access</a:t>
            </a:r>
          </a:p>
          <a:p>
            <a:pPr lvl="1"/>
            <a:r>
              <a:rPr lang="en-US" dirty="0"/>
              <a:t>Service access</a:t>
            </a:r>
          </a:p>
          <a:p>
            <a:r>
              <a:rPr lang="en-US" dirty="0"/>
              <a:t>Data Protection</a:t>
            </a:r>
          </a:p>
          <a:p>
            <a:pPr lvl="1"/>
            <a:r>
              <a:rPr lang="en-US" dirty="0"/>
              <a:t>Data sensitivity classification</a:t>
            </a:r>
          </a:p>
          <a:p>
            <a:pPr lvl="1"/>
            <a:r>
              <a:rPr lang="en-US" dirty="0"/>
              <a:t>Protect data at rest</a:t>
            </a:r>
          </a:p>
          <a:p>
            <a:pPr lvl="1"/>
            <a:r>
              <a:rPr lang="en-US" dirty="0"/>
              <a:t>Protect data on wire</a:t>
            </a:r>
          </a:p>
          <a:p>
            <a:pPr lvl="1"/>
            <a:r>
              <a:rPr lang="en-US" dirty="0"/>
              <a:t>Data backup &amp; replication</a:t>
            </a:r>
          </a:p>
          <a:p>
            <a:r>
              <a:rPr lang="en-US" dirty="0"/>
              <a:t>Identity &amp; Access Management</a:t>
            </a:r>
          </a:p>
          <a:p>
            <a:pPr lvl="1"/>
            <a:r>
              <a:rPr lang="en-US" dirty="0"/>
              <a:t>Authentication, Authorization</a:t>
            </a:r>
          </a:p>
          <a:p>
            <a:pPr lvl="1"/>
            <a:r>
              <a:rPr lang="en-US" dirty="0"/>
              <a:t>Role based access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DB726-33DB-BF43-8132-A2BA486F3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A837BD-5E9E-244A-B635-03E4B79419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8499" y="1424066"/>
            <a:ext cx="3909211" cy="392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76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2829E-F3C1-7641-BE08-1E7DD13A4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11344"/>
            <a:ext cx="10515600" cy="1103391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Designing System 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586E20-F416-B047-80DB-24A4B09DE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E79A7B-89CF-C540-9FD5-07F597A55A87}"/>
              </a:ext>
            </a:extLst>
          </p:cNvPr>
          <p:cNvSpPr txBox="1"/>
          <p:nvPr/>
        </p:nvSpPr>
        <p:spPr>
          <a:xfrm>
            <a:off x="3961464" y="6415313"/>
            <a:ext cx="4324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Copyright © 2019 newtechways.com All Rights Reserved 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87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39DD769-C0C7-8A4D-A5D1-FB590BBCC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 Principle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1CB96A7-7F3A-E048-866B-85FE3A7D4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116"/>
            <a:ext cx="5712502" cy="4827848"/>
          </a:xfrm>
        </p:spPr>
        <p:txBody>
          <a:bodyPr/>
          <a:lstStyle/>
          <a:p>
            <a:r>
              <a:rPr lang="en-US" dirty="0"/>
              <a:t>Monolith is an anti-pattern for Scalability</a:t>
            </a:r>
          </a:p>
          <a:p>
            <a:r>
              <a:rPr lang="en-US" dirty="0"/>
              <a:t>Scalability goes up with </a:t>
            </a:r>
          </a:p>
          <a:p>
            <a:pPr lvl="1"/>
            <a:r>
              <a:rPr lang="en-US" dirty="0"/>
              <a:t>Decentralization</a:t>
            </a:r>
          </a:p>
          <a:p>
            <a:pPr lvl="2"/>
            <a:r>
              <a:rPr lang="en-US" dirty="0"/>
              <a:t>More specialized workers – Services</a:t>
            </a:r>
          </a:p>
          <a:p>
            <a:pPr lvl="2"/>
            <a:r>
              <a:rPr lang="en-US" dirty="0"/>
              <a:t>More workers – Instances, Processors, Threads</a:t>
            </a:r>
          </a:p>
          <a:p>
            <a:pPr lvl="1"/>
            <a:r>
              <a:rPr lang="en-US" dirty="0"/>
              <a:t>Independence</a:t>
            </a:r>
          </a:p>
          <a:p>
            <a:pPr lvl="2"/>
            <a:r>
              <a:rPr lang="en-US" dirty="0"/>
              <a:t>Multiple workers are as good as a single worker if they can’t work independently</a:t>
            </a:r>
          </a:p>
          <a:p>
            <a:pPr lvl="2"/>
            <a:r>
              <a:rPr lang="en-US" dirty="0"/>
              <a:t>They must work concurrently to maximum extent</a:t>
            </a:r>
          </a:p>
          <a:p>
            <a:pPr lvl="2"/>
            <a:r>
              <a:rPr lang="en-US" dirty="0"/>
              <a:t>Independence is impeded by</a:t>
            </a:r>
          </a:p>
          <a:p>
            <a:pPr lvl="3"/>
            <a:r>
              <a:rPr lang="en-US" dirty="0"/>
              <a:t>Shared resources</a:t>
            </a:r>
          </a:p>
          <a:p>
            <a:pPr lvl="3"/>
            <a:r>
              <a:rPr lang="en-US" dirty="0"/>
              <a:t>Shared mutable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0033E-64B5-BB4E-8BB8-41C6E08CB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16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17DC941-B04A-DF4F-97E5-FAC59CFC2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702" y="1454046"/>
            <a:ext cx="4707098" cy="417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21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39DD769-C0C7-8A4D-A5D1-FB590BBCC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Modularity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1CB96A7-7F3A-E048-866B-85FE3A7D4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Scalable architecture starts with modularity</a:t>
            </a:r>
          </a:p>
          <a:p>
            <a:pPr lvl="1"/>
            <a:r>
              <a:rPr lang="en-US" dirty="0"/>
              <a:t>Provides the foundation for breaking a system function/service into more specialized functions/services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0033E-64B5-BB4E-8BB8-41C6E08CB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9D04AA-7C7D-5D4D-87D0-5172D9C64A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8547" y="2933593"/>
            <a:ext cx="787335" cy="9679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262263-9B89-7F48-BDF3-22BF4B93DB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8315" y="2958999"/>
            <a:ext cx="562581" cy="9171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EE06A6-4BDE-324A-AC82-BDDC546958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681" y="3022825"/>
            <a:ext cx="1315823" cy="7894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7C0072-2E68-1C4B-89F5-37ECEF4FC5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9789" y="2944353"/>
            <a:ext cx="788698" cy="94643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0AA67CF-AA55-A545-BD74-CFA5A1374618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2196504" y="3417572"/>
            <a:ext cx="173328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7AB763C-28A3-5846-B76A-2F89644C0C2C}"/>
              </a:ext>
            </a:extLst>
          </p:cNvPr>
          <p:cNvSpPr txBox="1"/>
          <p:nvPr/>
        </p:nvSpPr>
        <p:spPr>
          <a:xfrm>
            <a:off x="7483211" y="2684364"/>
            <a:ext cx="18866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Business Application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021510D4-63AF-D94B-BE94-B1285B64CA6F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7550896" y="3417571"/>
            <a:ext cx="2607651" cy="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F854A7-0F11-3B42-B91C-52D878089F0B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4718487" y="3417572"/>
            <a:ext cx="226982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2747478-8E83-2E46-BB72-B89180755CB5}"/>
              </a:ext>
            </a:extLst>
          </p:cNvPr>
          <p:cNvSpPr txBox="1"/>
          <p:nvPr/>
        </p:nvSpPr>
        <p:spPr>
          <a:xfrm>
            <a:off x="4380664" y="2680455"/>
            <a:ext cx="1555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Web Application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441BDC-1926-C14E-BD77-7F668442DEAF}"/>
              </a:ext>
            </a:extLst>
          </p:cNvPr>
          <p:cNvSpPr txBox="1"/>
          <p:nvPr/>
        </p:nvSpPr>
        <p:spPr>
          <a:xfrm>
            <a:off x="7788118" y="4571546"/>
            <a:ext cx="1872628" cy="10464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Service Modules:</a:t>
            </a:r>
          </a:p>
          <a:p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</a:t>
            </a:r>
          </a:p>
          <a:p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Catalog</a:t>
            </a:r>
          </a:p>
          <a:p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Order</a:t>
            </a:r>
          </a:p>
          <a:p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Inventory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25A74444-3C0C-BC43-BCC2-2E5281A59CD8}"/>
              </a:ext>
            </a:extLst>
          </p:cNvPr>
          <p:cNvCxnSpPr>
            <a:cxnSpLocks/>
            <a:stCxn id="2" idx="1"/>
            <a:endCxn id="6" idx="2"/>
          </p:cNvCxnSpPr>
          <p:nvPr/>
        </p:nvCxnSpPr>
        <p:spPr>
          <a:xfrm rot="10800000">
            <a:off x="7269606" y="3876144"/>
            <a:ext cx="518512" cy="121862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83693AB-7134-3944-9BA5-20D316BE4A87}"/>
              </a:ext>
            </a:extLst>
          </p:cNvPr>
          <p:cNvSpPr txBox="1"/>
          <p:nvPr/>
        </p:nvSpPr>
        <p:spPr>
          <a:xfrm>
            <a:off x="7788117" y="5804229"/>
            <a:ext cx="1872629" cy="3077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Access Layer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4F4E18CB-2A14-FE48-8A80-14CE8F99BDB0}"/>
              </a:ext>
            </a:extLst>
          </p:cNvPr>
          <p:cNvCxnSpPr>
            <a:cxnSpLocks/>
            <a:stCxn id="25" idx="1"/>
            <a:endCxn id="6" idx="2"/>
          </p:cNvCxnSpPr>
          <p:nvPr/>
        </p:nvCxnSpPr>
        <p:spPr>
          <a:xfrm rot="10800000">
            <a:off x="7269607" y="3876144"/>
            <a:ext cx="518511" cy="208197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0B69FE0-77B8-5B4E-B069-F030EC2278D6}"/>
              </a:ext>
            </a:extLst>
          </p:cNvPr>
          <p:cNvSpPr txBox="1"/>
          <p:nvPr/>
        </p:nvSpPr>
        <p:spPr>
          <a:xfrm>
            <a:off x="7788117" y="4087187"/>
            <a:ext cx="1872629" cy="31768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API Protocol Layer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6F5DFFE4-57EE-0B46-9198-E322BA2D5E81}"/>
              </a:ext>
            </a:extLst>
          </p:cNvPr>
          <p:cNvCxnSpPr>
            <a:cxnSpLocks/>
            <a:stCxn id="34" idx="1"/>
            <a:endCxn id="6" idx="2"/>
          </p:cNvCxnSpPr>
          <p:nvPr/>
        </p:nvCxnSpPr>
        <p:spPr>
          <a:xfrm rot="10800000">
            <a:off x="7269607" y="3876145"/>
            <a:ext cx="518511" cy="36988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75B605E-8301-8943-8B25-A8AA353983A1}"/>
              </a:ext>
            </a:extLst>
          </p:cNvPr>
          <p:cNvSpPr txBox="1"/>
          <p:nvPr/>
        </p:nvSpPr>
        <p:spPr>
          <a:xfrm>
            <a:off x="4842651" y="4540045"/>
            <a:ext cx="1607261" cy="3077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Controller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25921B57-B8B9-954E-A6C8-CBFA58429466}"/>
              </a:ext>
            </a:extLst>
          </p:cNvPr>
          <p:cNvCxnSpPr>
            <a:cxnSpLocks/>
            <a:stCxn id="51" idx="1"/>
            <a:endCxn id="8" idx="2"/>
          </p:cNvCxnSpPr>
          <p:nvPr/>
        </p:nvCxnSpPr>
        <p:spPr>
          <a:xfrm rot="10800000">
            <a:off x="4324139" y="3890792"/>
            <a:ext cx="518513" cy="803143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008EC43F-0832-7E40-AB79-9377B4D3064D}"/>
              </a:ext>
            </a:extLst>
          </p:cNvPr>
          <p:cNvSpPr txBox="1"/>
          <p:nvPr/>
        </p:nvSpPr>
        <p:spPr>
          <a:xfrm>
            <a:off x="4842651" y="5008447"/>
            <a:ext cx="1607262" cy="3077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63B2C086-E8CD-604C-B39C-5700189FE9C9}"/>
              </a:ext>
            </a:extLst>
          </p:cNvPr>
          <p:cNvCxnSpPr>
            <a:cxnSpLocks/>
            <a:stCxn id="53" idx="1"/>
            <a:endCxn id="8" idx="2"/>
          </p:cNvCxnSpPr>
          <p:nvPr/>
        </p:nvCxnSpPr>
        <p:spPr>
          <a:xfrm rot="10800000">
            <a:off x="4324139" y="3890792"/>
            <a:ext cx="518513" cy="127154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17A9F66-91FC-8847-81E7-D77A1B0B1448}"/>
              </a:ext>
            </a:extLst>
          </p:cNvPr>
          <p:cNvSpPr txBox="1"/>
          <p:nvPr/>
        </p:nvSpPr>
        <p:spPr>
          <a:xfrm>
            <a:off x="4842651" y="4055685"/>
            <a:ext cx="1607262" cy="30794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View</a:t>
            </a:r>
          </a:p>
        </p:txBody>
      </p: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C5EC0D52-AD72-BD4F-A983-8A77E18931E7}"/>
              </a:ext>
            </a:extLst>
          </p:cNvPr>
          <p:cNvCxnSpPr>
            <a:cxnSpLocks/>
            <a:stCxn id="55" idx="1"/>
            <a:endCxn id="8" idx="2"/>
          </p:cNvCxnSpPr>
          <p:nvPr/>
        </p:nvCxnSpPr>
        <p:spPr>
          <a:xfrm rot="10800000">
            <a:off x="4324139" y="3890792"/>
            <a:ext cx="518513" cy="318869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CC8CAEC9-254C-A547-AA13-183735573666}"/>
              </a:ext>
            </a:extLst>
          </p:cNvPr>
          <p:cNvSpPr txBox="1"/>
          <p:nvPr/>
        </p:nvSpPr>
        <p:spPr>
          <a:xfrm>
            <a:off x="10602106" y="2684364"/>
            <a:ext cx="692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DBMS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845094E-0595-524D-B20D-22AA0E727954}"/>
              </a:ext>
            </a:extLst>
          </p:cNvPr>
          <p:cNvSpPr txBox="1"/>
          <p:nvPr/>
        </p:nvSpPr>
        <p:spPr>
          <a:xfrm>
            <a:off x="879586" y="2621438"/>
            <a:ext cx="1306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Web Browser</a:t>
            </a:r>
          </a:p>
        </p:txBody>
      </p:sp>
    </p:spTree>
    <p:extLst>
      <p:ext uri="{BB962C8B-B14F-4D97-AF65-F5344CB8AC3E}">
        <p14:creationId xmlns:p14="http://schemas.microsoft.com/office/powerpoint/2010/main" val="855700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8EFAA3-4CC7-C448-968F-C2810AB83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Specialized Services – WebServices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78F993-F6B4-2549-8558-29EFFC2CC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Services can be scaled differently e.g., Number of instances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8776EC-10D4-6B49-945E-0C19E7E9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2E5B76-5D0E-DC4B-8EDE-40C5DE71ED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5279" y="4110437"/>
            <a:ext cx="787335" cy="9679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046A93-E8C8-7249-9BAE-AA49F9A69F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699" y="4135843"/>
            <a:ext cx="562581" cy="9171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4EBE8C-A90F-DB4D-9AF7-89E30851BF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681" y="4199669"/>
            <a:ext cx="1315823" cy="7894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FAE178-BBD0-BB45-973F-A39C2AA1C0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5709" y="4121197"/>
            <a:ext cx="788698" cy="94643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76A3317-D39F-6A4E-9CE5-A77E1F781505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2196504" y="4594416"/>
            <a:ext cx="227920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ED7EC9D4-ADCD-8E49-8D63-5823BF7984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699" y="3193292"/>
            <a:ext cx="562581" cy="9171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CDE5D8-0139-7E49-A3F1-026AC5DDFD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699" y="5078393"/>
            <a:ext cx="562581" cy="91714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96A4AA0-C3B5-3849-962A-88A23AABE220}"/>
              </a:ext>
            </a:extLst>
          </p:cNvPr>
          <p:cNvSpPr txBox="1"/>
          <p:nvPr/>
        </p:nvSpPr>
        <p:spPr>
          <a:xfrm>
            <a:off x="8001280" y="3369494"/>
            <a:ext cx="1174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Order Service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AC1231-69BA-D947-B3FF-86CFDBFC40C1}"/>
              </a:ext>
            </a:extLst>
          </p:cNvPr>
          <p:cNvSpPr txBox="1"/>
          <p:nvPr/>
        </p:nvSpPr>
        <p:spPr>
          <a:xfrm>
            <a:off x="7989225" y="4286637"/>
            <a:ext cx="1296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Catalog Service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5FCA067-34E1-F14E-88D9-6C8CAF301F54}"/>
              </a:ext>
            </a:extLst>
          </p:cNvPr>
          <p:cNvSpPr txBox="1"/>
          <p:nvPr/>
        </p:nvSpPr>
        <p:spPr>
          <a:xfrm>
            <a:off x="7989225" y="5194385"/>
            <a:ext cx="1087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User Service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731946-5137-6E44-AA3D-1BFD98FECE91}"/>
              </a:ext>
            </a:extLst>
          </p:cNvPr>
          <p:cNvSpPr txBox="1"/>
          <p:nvPr/>
        </p:nvSpPr>
        <p:spPr>
          <a:xfrm>
            <a:off x="4177482" y="3762623"/>
            <a:ext cx="1389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Web Application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0034A35-0649-3442-B7DC-5BB23310A6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7643" y="2378024"/>
            <a:ext cx="562581" cy="917145"/>
          </a:xfrm>
          <a:prstGeom prst="rect">
            <a:avLst/>
          </a:prstGeom>
        </p:spPr>
      </p:pic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9482349D-68F2-124E-826F-FBB4AB01E2D4}"/>
              </a:ext>
            </a:extLst>
          </p:cNvPr>
          <p:cNvCxnSpPr>
            <a:cxnSpLocks/>
            <a:stCxn id="10" idx="3"/>
            <a:endCxn id="19" idx="1"/>
          </p:cNvCxnSpPr>
          <p:nvPr/>
        </p:nvCxnSpPr>
        <p:spPr>
          <a:xfrm flipV="1">
            <a:off x="5264407" y="3651865"/>
            <a:ext cx="2174292" cy="94255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BACEF7EB-7AB8-F140-ACD7-B35811C59680}"/>
              </a:ext>
            </a:extLst>
          </p:cNvPr>
          <p:cNvCxnSpPr>
            <a:cxnSpLocks/>
            <a:stCxn id="10" idx="3"/>
            <a:endCxn id="20" idx="1"/>
          </p:cNvCxnSpPr>
          <p:nvPr/>
        </p:nvCxnSpPr>
        <p:spPr>
          <a:xfrm>
            <a:off x="5264407" y="4594416"/>
            <a:ext cx="2174292" cy="94255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3D9D0DA7-0F2F-3041-90D2-5132C8ABFDC5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5264407" y="4594416"/>
            <a:ext cx="2174292" cy="1270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12734095-1C1B-684E-93EC-F0C3078D16F7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8001280" y="3651865"/>
            <a:ext cx="2593999" cy="942550"/>
          </a:xfrm>
          <a:prstGeom prst="bentConnector3">
            <a:avLst>
              <a:gd name="adj1" fmla="val 5067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DFFAE44E-F490-CC46-BB30-906D6F16EA72}"/>
              </a:ext>
            </a:extLst>
          </p:cNvPr>
          <p:cNvCxnSpPr>
            <a:cxnSpLocks/>
            <a:stCxn id="20" idx="3"/>
            <a:endCxn id="7" idx="1"/>
          </p:cNvCxnSpPr>
          <p:nvPr/>
        </p:nvCxnSpPr>
        <p:spPr>
          <a:xfrm flipV="1">
            <a:off x="8001280" y="4594415"/>
            <a:ext cx="2593999" cy="942551"/>
          </a:xfrm>
          <a:prstGeom prst="bentConnector3">
            <a:avLst>
              <a:gd name="adj1" fmla="val 5067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F341E714-CD26-D048-A63F-B058A51BB2EC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8001280" y="4594415"/>
            <a:ext cx="2593999" cy="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B54EE65-1D7D-D540-8EA9-87E0EF271DAE}"/>
              </a:ext>
            </a:extLst>
          </p:cNvPr>
          <p:cNvSpPr txBox="1"/>
          <p:nvPr/>
        </p:nvSpPr>
        <p:spPr>
          <a:xfrm>
            <a:off x="5024473" y="2548270"/>
            <a:ext cx="1608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Notification Service</a:t>
            </a:r>
          </a:p>
        </p:txBody>
      </p: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8A557135-4A04-7E43-8740-70E8EA5C2B6A}"/>
              </a:ext>
            </a:extLst>
          </p:cNvPr>
          <p:cNvCxnSpPr>
            <a:cxnSpLocks/>
            <a:stCxn id="51" idx="3"/>
            <a:endCxn id="7" idx="1"/>
          </p:cNvCxnSpPr>
          <p:nvPr/>
        </p:nvCxnSpPr>
        <p:spPr>
          <a:xfrm>
            <a:off x="8820224" y="2836597"/>
            <a:ext cx="1775055" cy="1757818"/>
          </a:xfrm>
          <a:prstGeom prst="bentConnector3">
            <a:avLst>
              <a:gd name="adj1" fmla="val 2792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45AEF64C-4F5E-F247-9052-25106AA9B57B}"/>
              </a:ext>
            </a:extLst>
          </p:cNvPr>
          <p:cNvCxnSpPr>
            <a:cxnSpLocks/>
            <a:stCxn id="19" idx="0"/>
            <a:endCxn id="51" idx="1"/>
          </p:cNvCxnSpPr>
          <p:nvPr/>
        </p:nvCxnSpPr>
        <p:spPr>
          <a:xfrm rot="5400000" flipH="1" flipV="1">
            <a:off x="7810469" y="2746119"/>
            <a:ext cx="356695" cy="537653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BC858F91-1720-C744-B0DC-A3124EBDD107}"/>
              </a:ext>
            </a:extLst>
          </p:cNvPr>
          <p:cNvCxnSpPr>
            <a:cxnSpLocks/>
            <a:stCxn id="94" idx="1"/>
            <a:endCxn id="9" idx="0"/>
          </p:cNvCxnSpPr>
          <p:nvPr/>
        </p:nvCxnSpPr>
        <p:spPr>
          <a:xfrm rot="10800000" flipV="1">
            <a:off x="1538594" y="2831149"/>
            <a:ext cx="5055147" cy="1368520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>
            <a:extLst>
              <a:ext uri="{FF2B5EF4-FFF2-40B4-BE49-F238E27FC236}">
                <a16:creationId xmlns:a16="http://schemas.microsoft.com/office/drawing/2014/main" id="{15606D64-C38E-7448-80C6-DAE0C1C699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3740" y="2372576"/>
            <a:ext cx="562581" cy="91714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7FF0E5EF-7588-3C46-936D-28A2D2C3CE5E}"/>
              </a:ext>
            </a:extLst>
          </p:cNvPr>
          <p:cNvSpPr txBox="1"/>
          <p:nvPr/>
        </p:nvSpPr>
        <p:spPr>
          <a:xfrm>
            <a:off x="8795297" y="2553351"/>
            <a:ext cx="1447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Inventory Service</a:t>
            </a:r>
          </a:p>
        </p:txBody>
      </p: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7178B921-1CE0-C14E-90FE-BFDD9255D1DD}"/>
              </a:ext>
            </a:extLst>
          </p:cNvPr>
          <p:cNvCxnSpPr>
            <a:cxnSpLocks/>
            <a:stCxn id="19" idx="0"/>
            <a:endCxn id="94" idx="3"/>
          </p:cNvCxnSpPr>
          <p:nvPr/>
        </p:nvCxnSpPr>
        <p:spPr>
          <a:xfrm rot="16200000" flipV="1">
            <a:off x="7257085" y="2730386"/>
            <a:ext cx="362143" cy="563669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266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8EFAA3-4CC7-C448-968F-C2810AB83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Aggregator Service &amp; RESTful API – Mobile Support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78F993-F6B4-2549-8558-29EFFC2CC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REST for external interface interoperability &amp; Mobile Support</a:t>
            </a:r>
          </a:p>
          <a:p>
            <a:r>
              <a:rPr lang="en-US" dirty="0"/>
              <a:t>RPC for internal communication performance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8776EC-10D4-6B49-945E-0C19E7E9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2E5B76-5D0E-DC4B-8EDE-40C5DE71ED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5279" y="4305307"/>
            <a:ext cx="787335" cy="9679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046A93-E8C8-7249-9BAE-AA49F9A69F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699" y="4330713"/>
            <a:ext cx="562581" cy="9171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4EBE8C-A90F-DB4D-9AF7-89E30851BF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681" y="4394539"/>
            <a:ext cx="1315823" cy="7894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FAE178-BBD0-BB45-973F-A39C2AA1C0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5709" y="4316067"/>
            <a:ext cx="788698" cy="94643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76A3317-D39F-6A4E-9CE5-A77E1F781505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2196504" y="4789286"/>
            <a:ext cx="227920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ED7EC9D4-ADCD-8E49-8D63-5823BF7984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699" y="3388162"/>
            <a:ext cx="562581" cy="9171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CDE5D8-0139-7E49-A3F1-026AC5DDFD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699" y="5273263"/>
            <a:ext cx="562581" cy="91714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96A4AA0-C3B5-3849-962A-88A23AABE220}"/>
              </a:ext>
            </a:extLst>
          </p:cNvPr>
          <p:cNvSpPr txBox="1"/>
          <p:nvPr/>
        </p:nvSpPr>
        <p:spPr>
          <a:xfrm>
            <a:off x="8001280" y="3564364"/>
            <a:ext cx="1174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Order Service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AC1231-69BA-D947-B3FF-86CFDBFC40C1}"/>
              </a:ext>
            </a:extLst>
          </p:cNvPr>
          <p:cNvSpPr txBox="1"/>
          <p:nvPr/>
        </p:nvSpPr>
        <p:spPr>
          <a:xfrm>
            <a:off x="7989225" y="4481507"/>
            <a:ext cx="1296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Catalog Service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5FCA067-34E1-F14E-88D9-6C8CAF301F54}"/>
              </a:ext>
            </a:extLst>
          </p:cNvPr>
          <p:cNvSpPr txBox="1"/>
          <p:nvPr/>
        </p:nvSpPr>
        <p:spPr>
          <a:xfrm>
            <a:off x="7989225" y="5389255"/>
            <a:ext cx="1087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User Service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731946-5137-6E44-AA3D-1BFD98FECE91}"/>
              </a:ext>
            </a:extLst>
          </p:cNvPr>
          <p:cNvSpPr txBox="1"/>
          <p:nvPr/>
        </p:nvSpPr>
        <p:spPr>
          <a:xfrm>
            <a:off x="4175059" y="4008290"/>
            <a:ext cx="1389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Web Application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0034A35-0649-3442-B7DC-5BB23310A6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7643" y="2572894"/>
            <a:ext cx="562581" cy="917145"/>
          </a:xfrm>
          <a:prstGeom prst="rect">
            <a:avLst/>
          </a:prstGeom>
        </p:spPr>
      </p:pic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9482349D-68F2-124E-826F-FBB4AB01E2D4}"/>
              </a:ext>
            </a:extLst>
          </p:cNvPr>
          <p:cNvCxnSpPr>
            <a:cxnSpLocks/>
            <a:stCxn id="31" idx="3"/>
            <a:endCxn id="19" idx="1"/>
          </p:cNvCxnSpPr>
          <p:nvPr/>
        </p:nvCxnSpPr>
        <p:spPr>
          <a:xfrm flipV="1">
            <a:off x="6593740" y="3846735"/>
            <a:ext cx="844959" cy="945914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BACEF7EB-7AB8-F140-ACD7-B35811C59680}"/>
              </a:ext>
            </a:extLst>
          </p:cNvPr>
          <p:cNvCxnSpPr>
            <a:cxnSpLocks/>
            <a:stCxn id="31" idx="3"/>
            <a:endCxn id="20" idx="1"/>
          </p:cNvCxnSpPr>
          <p:nvPr/>
        </p:nvCxnSpPr>
        <p:spPr>
          <a:xfrm>
            <a:off x="6593740" y="4792649"/>
            <a:ext cx="844959" cy="93918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3D9D0DA7-0F2F-3041-90D2-5132C8ABFDC5}"/>
              </a:ext>
            </a:extLst>
          </p:cNvPr>
          <p:cNvCxnSpPr>
            <a:cxnSpLocks/>
            <a:stCxn id="31" idx="3"/>
            <a:endCxn id="8" idx="1"/>
          </p:cNvCxnSpPr>
          <p:nvPr/>
        </p:nvCxnSpPr>
        <p:spPr>
          <a:xfrm flipV="1">
            <a:off x="6593740" y="4789286"/>
            <a:ext cx="844959" cy="3363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12734095-1C1B-684E-93EC-F0C3078D16F7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8001280" y="3846735"/>
            <a:ext cx="2593999" cy="942550"/>
          </a:xfrm>
          <a:prstGeom prst="bentConnector3">
            <a:avLst>
              <a:gd name="adj1" fmla="val 5090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DFFAE44E-F490-CC46-BB30-906D6F16EA72}"/>
              </a:ext>
            </a:extLst>
          </p:cNvPr>
          <p:cNvCxnSpPr>
            <a:cxnSpLocks/>
            <a:stCxn id="20" idx="3"/>
            <a:endCxn id="7" idx="1"/>
          </p:cNvCxnSpPr>
          <p:nvPr/>
        </p:nvCxnSpPr>
        <p:spPr>
          <a:xfrm flipV="1">
            <a:off x="8001280" y="4789285"/>
            <a:ext cx="2593999" cy="942551"/>
          </a:xfrm>
          <a:prstGeom prst="bentConnector3">
            <a:avLst>
              <a:gd name="adj1" fmla="val 5196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F341E714-CD26-D048-A63F-B058A51BB2EC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8001280" y="4789285"/>
            <a:ext cx="2593999" cy="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B54EE65-1D7D-D540-8EA9-87E0EF271DAE}"/>
              </a:ext>
            </a:extLst>
          </p:cNvPr>
          <p:cNvSpPr txBox="1"/>
          <p:nvPr/>
        </p:nvSpPr>
        <p:spPr>
          <a:xfrm>
            <a:off x="5024473" y="2743140"/>
            <a:ext cx="1608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Notification Service</a:t>
            </a:r>
          </a:p>
        </p:txBody>
      </p: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8A557135-4A04-7E43-8740-70E8EA5C2B6A}"/>
              </a:ext>
            </a:extLst>
          </p:cNvPr>
          <p:cNvCxnSpPr>
            <a:cxnSpLocks/>
            <a:stCxn id="51" idx="3"/>
            <a:endCxn id="7" idx="1"/>
          </p:cNvCxnSpPr>
          <p:nvPr/>
        </p:nvCxnSpPr>
        <p:spPr>
          <a:xfrm>
            <a:off x="8820224" y="3031467"/>
            <a:ext cx="1775055" cy="1757818"/>
          </a:xfrm>
          <a:prstGeom prst="bentConnector3">
            <a:avLst>
              <a:gd name="adj1" fmla="val 2884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45AEF64C-4F5E-F247-9052-25106AA9B57B}"/>
              </a:ext>
            </a:extLst>
          </p:cNvPr>
          <p:cNvCxnSpPr>
            <a:cxnSpLocks/>
            <a:stCxn id="19" idx="0"/>
            <a:endCxn id="51" idx="1"/>
          </p:cNvCxnSpPr>
          <p:nvPr/>
        </p:nvCxnSpPr>
        <p:spPr>
          <a:xfrm rot="5400000" flipH="1" flipV="1">
            <a:off x="7810469" y="2940989"/>
            <a:ext cx="356695" cy="537653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E8AFC4E2-B653-A244-B2FD-EDD4933019D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1600" y="3482466"/>
            <a:ext cx="332509" cy="598935"/>
          </a:xfrm>
          <a:prstGeom prst="rect">
            <a:avLst/>
          </a:prstGeom>
        </p:spPr>
      </p:pic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BC858F91-1720-C744-B0DC-A3124EBDD107}"/>
              </a:ext>
            </a:extLst>
          </p:cNvPr>
          <p:cNvCxnSpPr>
            <a:cxnSpLocks/>
            <a:stCxn id="94" idx="1"/>
            <a:endCxn id="89" idx="0"/>
          </p:cNvCxnSpPr>
          <p:nvPr/>
        </p:nvCxnSpPr>
        <p:spPr>
          <a:xfrm rot="10800000" flipV="1">
            <a:off x="1537856" y="3026018"/>
            <a:ext cx="5055885" cy="456447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>
            <a:extLst>
              <a:ext uri="{FF2B5EF4-FFF2-40B4-BE49-F238E27FC236}">
                <a16:creationId xmlns:a16="http://schemas.microsoft.com/office/drawing/2014/main" id="{15606D64-C38E-7448-80C6-DAE0C1C699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3740" y="2567446"/>
            <a:ext cx="562581" cy="91714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7FF0E5EF-7588-3C46-936D-28A2D2C3CE5E}"/>
              </a:ext>
            </a:extLst>
          </p:cNvPr>
          <p:cNvSpPr txBox="1"/>
          <p:nvPr/>
        </p:nvSpPr>
        <p:spPr>
          <a:xfrm>
            <a:off x="8795297" y="2748221"/>
            <a:ext cx="1447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Inventory Service</a:t>
            </a:r>
          </a:p>
        </p:txBody>
      </p: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7178B921-1CE0-C14E-90FE-BFDD9255D1DD}"/>
              </a:ext>
            </a:extLst>
          </p:cNvPr>
          <p:cNvCxnSpPr>
            <a:cxnSpLocks/>
            <a:stCxn id="19" idx="0"/>
            <a:endCxn id="94" idx="3"/>
          </p:cNvCxnSpPr>
          <p:nvPr/>
        </p:nvCxnSpPr>
        <p:spPr>
          <a:xfrm rot="16200000" flipV="1">
            <a:off x="7257085" y="2925256"/>
            <a:ext cx="362143" cy="563669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6EAFD597-B1B7-4F48-ACAD-74A2AE1A8D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1159" y="4334076"/>
            <a:ext cx="562581" cy="917145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D91D9A0-4B19-2B41-80B2-48A1F18D1696}"/>
              </a:ext>
            </a:extLst>
          </p:cNvPr>
          <p:cNvCxnSpPr>
            <a:cxnSpLocks/>
            <a:stCxn id="10" idx="3"/>
            <a:endCxn id="31" idx="1"/>
          </p:cNvCxnSpPr>
          <p:nvPr/>
        </p:nvCxnSpPr>
        <p:spPr>
          <a:xfrm>
            <a:off x="5264407" y="4789286"/>
            <a:ext cx="766752" cy="336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05CA811-F714-9D4A-8622-EA6FB8FF9838}"/>
              </a:ext>
            </a:extLst>
          </p:cNvPr>
          <p:cNvSpPr txBox="1"/>
          <p:nvPr/>
        </p:nvSpPr>
        <p:spPr>
          <a:xfrm>
            <a:off x="5798625" y="5214286"/>
            <a:ext cx="10620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RESTful</a:t>
            </a:r>
          </a:p>
          <a:p>
            <a:pPr algn="ctr"/>
            <a:r>
              <a:rPr lang="en-US" sz="1400" dirty="0"/>
              <a:t>Aggregator/</a:t>
            </a:r>
          </a:p>
          <a:p>
            <a:pPr algn="ctr"/>
            <a:r>
              <a:rPr lang="en-US" sz="1400" dirty="0"/>
              <a:t>Gateway</a:t>
            </a:r>
          </a:p>
          <a:p>
            <a:pPr algn="ctr"/>
            <a:r>
              <a:rPr lang="en-US" sz="1400" dirty="0"/>
              <a:t>Service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686E52D0-0992-7342-AA85-E30CF7E2C2F3}"/>
              </a:ext>
            </a:extLst>
          </p:cNvPr>
          <p:cNvCxnSpPr>
            <a:cxnSpLocks/>
            <a:stCxn id="89" idx="3"/>
            <a:endCxn id="31" idx="0"/>
          </p:cNvCxnSpPr>
          <p:nvPr/>
        </p:nvCxnSpPr>
        <p:spPr>
          <a:xfrm>
            <a:off x="1704109" y="3781934"/>
            <a:ext cx="4608341" cy="55214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F5D03AD-DCE4-064E-B906-AC9D68796472}"/>
              </a:ext>
            </a:extLst>
          </p:cNvPr>
          <p:cNvSpPr txBox="1"/>
          <p:nvPr/>
        </p:nvSpPr>
        <p:spPr>
          <a:xfrm>
            <a:off x="5320668" y="4490513"/>
            <a:ext cx="537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REST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17672D5-C5A6-7A44-A911-A9B5719BF9E2}"/>
              </a:ext>
            </a:extLst>
          </p:cNvPr>
          <p:cNvSpPr txBox="1"/>
          <p:nvPr/>
        </p:nvSpPr>
        <p:spPr>
          <a:xfrm>
            <a:off x="6522825" y="3968570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Thrift</a:t>
            </a:r>
          </a:p>
        </p:txBody>
      </p:sp>
    </p:spTree>
    <p:extLst>
      <p:ext uri="{BB962C8B-B14F-4D97-AF65-F5344CB8AC3E}">
        <p14:creationId xmlns:p14="http://schemas.microsoft.com/office/powerpoint/2010/main" val="3771262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218E4-1A68-5D45-8CE2-1FB997E92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4C8B9-B139-744E-AA0D-0AB677BD9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116"/>
            <a:ext cx="10515600" cy="4827848"/>
          </a:xfrm>
        </p:spPr>
        <p:txBody>
          <a:bodyPr>
            <a:normAutofit/>
          </a:bodyPr>
          <a:lstStyle/>
          <a:p>
            <a:r>
              <a:rPr lang="en-US" sz="2800" dirty="0"/>
              <a:t>Assume ‘Architecting’ a big e-commerce system as our objective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AEEB5-2DF3-6847-AF5C-B4D43E17E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1D912C-7955-B446-8114-05437D4F7F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749"/>
          <a:stretch/>
        </p:blipFill>
        <p:spPr>
          <a:xfrm>
            <a:off x="3078804" y="2187976"/>
            <a:ext cx="6034392" cy="398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69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8EFAA3-4CC7-C448-968F-C2810AB83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Services – MicroServices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7EB90993-8E71-5542-9E81-0E79339AB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Micro-Services can be scaled differently and deployed independently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8776EC-10D4-6B49-945E-0C19E7E9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2E5B76-5D0E-DC4B-8EDE-40C5DE71ED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2285221"/>
            <a:ext cx="735672" cy="9044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046A93-E8C8-7249-9BAE-AA49F9A69F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699" y="4244579"/>
            <a:ext cx="562581" cy="9171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4EBE8C-A90F-DB4D-9AF7-89E30851BF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681" y="4308405"/>
            <a:ext cx="1315823" cy="7894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FAE178-BBD0-BB45-973F-A39C2AA1C0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5709" y="4229933"/>
            <a:ext cx="788698" cy="94643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76A3317-D39F-6A4E-9CE5-A77E1F781505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2196504" y="4703152"/>
            <a:ext cx="227920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ED7EC9D4-ADCD-8E49-8D63-5823BF7984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699" y="3302028"/>
            <a:ext cx="562581" cy="9171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CDE5D8-0139-7E49-A3F1-026AC5DDFD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699" y="5187129"/>
            <a:ext cx="562581" cy="91714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96A4AA0-C3B5-3849-962A-88A23AABE220}"/>
              </a:ext>
            </a:extLst>
          </p:cNvPr>
          <p:cNvSpPr txBox="1"/>
          <p:nvPr/>
        </p:nvSpPr>
        <p:spPr>
          <a:xfrm>
            <a:off x="8001280" y="3478230"/>
            <a:ext cx="1174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Order Service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AC1231-69BA-D947-B3FF-86CFDBFC40C1}"/>
              </a:ext>
            </a:extLst>
          </p:cNvPr>
          <p:cNvSpPr txBox="1"/>
          <p:nvPr/>
        </p:nvSpPr>
        <p:spPr>
          <a:xfrm>
            <a:off x="7989225" y="4395373"/>
            <a:ext cx="1296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Catalog Service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5FCA067-34E1-F14E-88D9-6C8CAF301F54}"/>
              </a:ext>
            </a:extLst>
          </p:cNvPr>
          <p:cNvSpPr txBox="1"/>
          <p:nvPr/>
        </p:nvSpPr>
        <p:spPr>
          <a:xfrm>
            <a:off x="7989225" y="5303121"/>
            <a:ext cx="1087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User Service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731946-5137-6E44-AA3D-1BFD98FECE91}"/>
              </a:ext>
            </a:extLst>
          </p:cNvPr>
          <p:cNvSpPr txBox="1"/>
          <p:nvPr/>
        </p:nvSpPr>
        <p:spPr>
          <a:xfrm>
            <a:off x="4177482" y="3871359"/>
            <a:ext cx="1389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Web Application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0034A35-0649-3442-B7DC-5BB23310A6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1710" y="2291290"/>
            <a:ext cx="562581" cy="917145"/>
          </a:xfrm>
          <a:prstGeom prst="rect">
            <a:avLst/>
          </a:prstGeom>
        </p:spPr>
      </p:pic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9482349D-68F2-124E-826F-FBB4AB01E2D4}"/>
              </a:ext>
            </a:extLst>
          </p:cNvPr>
          <p:cNvCxnSpPr>
            <a:cxnSpLocks/>
            <a:stCxn id="59" idx="3"/>
            <a:endCxn id="19" idx="1"/>
          </p:cNvCxnSpPr>
          <p:nvPr/>
        </p:nvCxnSpPr>
        <p:spPr>
          <a:xfrm flipV="1">
            <a:off x="6615686" y="3760601"/>
            <a:ext cx="823013" cy="94890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BACEF7EB-7AB8-F140-ACD7-B35811C59680}"/>
              </a:ext>
            </a:extLst>
          </p:cNvPr>
          <p:cNvCxnSpPr>
            <a:cxnSpLocks/>
            <a:stCxn id="59" idx="3"/>
            <a:endCxn id="20" idx="1"/>
          </p:cNvCxnSpPr>
          <p:nvPr/>
        </p:nvCxnSpPr>
        <p:spPr>
          <a:xfrm>
            <a:off x="6615686" y="4709502"/>
            <a:ext cx="823013" cy="93620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3D9D0DA7-0F2F-3041-90D2-5132C8ABFDC5}"/>
              </a:ext>
            </a:extLst>
          </p:cNvPr>
          <p:cNvCxnSpPr>
            <a:cxnSpLocks/>
            <a:stCxn id="59" idx="3"/>
            <a:endCxn id="8" idx="1"/>
          </p:cNvCxnSpPr>
          <p:nvPr/>
        </p:nvCxnSpPr>
        <p:spPr>
          <a:xfrm flipV="1">
            <a:off x="6615686" y="4703152"/>
            <a:ext cx="823013" cy="635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B54EE65-1D7D-D540-8EA9-87E0EF271DAE}"/>
              </a:ext>
            </a:extLst>
          </p:cNvPr>
          <p:cNvSpPr txBox="1"/>
          <p:nvPr/>
        </p:nvSpPr>
        <p:spPr>
          <a:xfrm>
            <a:off x="5024473" y="2432156"/>
            <a:ext cx="1608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Notification Service</a:t>
            </a: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45AEF64C-4F5E-F247-9052-25106AA9B57B}"/>
              </a:ext>
            </a:extLst>
          </p:cNvPr>
          <p:cNvCxnSpPr>
            <a:cxnSpLocks/>
            <a:stCxn id="19" idx="0"/>
            <a:endCxn id="51" idx="1"/>
          </p:cNvCxnSpPr>
          <p:nvPr/>
        </p:nvCxnSpPr>
        <p:spPr>
          <a:xfrm rot="5400000" flipH="1" flipV="1">
            <a:off x="7719768" y="2750086"/>
            <a:ext cx="552165" cy="551720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BC858F91-1720-C744-B0DC-A3124EBDD107}"/>
              </a:ext>
            </a:extLst>
          </p:cNvPr>
          <p:cNvCxnSpPr>
            <a:cxnSpLocks/>
            <a:stCxn id="94" idx="1"/>
            <a:endCxn id="67" idx="0"/>
          </p:cNvCxnSpPr>
          <p:nvPr/>
        </p:nvCxnSpPr>
        <p:spPr>
          <a:xfrm rot="10800000" flipV="1">
            <a:off x="1537855" y="2745133"/>
            <a:ext cx="5069952" cy="60596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>
            <a:extLst>
              <a:ext uri="{FF2B5EF4-FFF2-40B4-BE49-F238E27FC236}">
                <a16:creationId xmlns:a16="http://schemas.microsoft.com/office/drawing/2014/main" id="{15606D64-C38E-7448-80C6-DAE0C1C699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807" y="2286560"/>
            <a:ext cx="562581" cy="91714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7FF0E5EF-7588-3C46-936D-28A2D2C3CE5E}"/>
              </a:ext>
            </a:extLst>
          </p:cNvPr>
          <p:cNvSpPr txBox="1"/>
          <p:nvPr/>
        </p:nvSpPr>
        <p:spPr>
          <a:xfrm>
            <a:off x="8795297" y="2437237"/>
            <a:ext cx="1447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Inventory Service</a:t>
            </a:r>
          </a:p>
        </p:txBody>
      </p: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7178B921-1CE0-C14E-90FE-BFDD9255D1DD}"/>
              </a:ext>
            </a:extLst>
          </p:cNvPr>
          <p:cNvCxnSpPr>
            <a:cxnSpLocks/>
            <a:stCxn id="19" idx="0"/>
            <a:endCxn id="94" idx="3"/>
          </p:cNvCxnSpPr>
          <p:nvPr/>
        </p:nvCxnSpPr>
        <p:spPr>
          <a:xfrm rot="16200000" flipV="1">
            <a:off x="7166742" y="2748780"/>
            <a:ext cx="556895" cy="54960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66C84658-31C0-5048-9E05-0A42888252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5174427"/>
            <a:ext cx="735672" cy="90444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404D4B1-2522-B949-8395-F476720B8F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4219173"/>
            <a:ext cx="735672" cy="90444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826A19E-041B-8F4D-98BA-62B79E2F3F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3262193"/>
            <a:ext cx="735672" cy="904442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45AA672-1344-ED48-B4BE-300F7048B791}"/>
              </a:ext>
            </a:extLst>
          </p:cNvPr>
          <p:cNvCxnSpPr>
            <a:cxnSpLocks/>
            <a:stCxn id="20" idx="3"/>
            <a:endCxn id="40" idx="1"/>
          </p:cNvCxnSpPr>
          <p:nvPr/>
        </p:nvCxnSpPr>
        <p:spPr>
          <a:xfrm flipV="1">
            <a:off x="8001280" y="5626648"/>
            <a:ext cx="2410962" cy="1905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06BC6A6-6874-044A-B782-81EC4C158971}"/>
              </a:ext>
            </a:extLst>
          </p:cNvPr>
          <p:cNvCxnSpPr>
            <a:cxnSpLocks/>
            <a:stCxn id="8" idx="3"/>
            <a:endCxn id="41" idx="1"/>
          </p:cNvCxnSpPr>
          <p:nvPr/>
        </p:nvCxnSpPr>
        <p:spPr>
          <a:xfrm flipV="1">
            <a:off x="8001280" y="4671394"/>
            <a:ext cx="2410962" cy="3175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7AF2B87-90C7-7248-B541-1B79452010AC}"/>
              </a:ext>
            </a:extLst>
          </p:cNvPr>
          <p:cNvCxnSpPr>
            <a:cxnSpLocks/>
            <a:stCxn id="19" idx="3"/>
            <a:endCxn id="42" idx="1"/>
          </p:cNvCxnSpPr>
          <p:nvPr/>
        </p:nvCxnSpPr>
        <p:spPr>
          <a:xfrm flipV="1">
            <a:off x="8001280" y="3714414"/>
            <a:ext cx="2410962" cy="4618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C962E54-1925-9341-A7C4-C55B3BC6B2E3}"/>
              </a:ext>
            </a:extLst>
          </p:cNvPr>
          <p:cNvCxnSpPr>
            <a:cxnSpLocks/>
            <a:stCxn id="51" idx="3"/>
            <a:endCxn id="7" idx="1"/>
          </p:cNvCxnSpPr>
          <p:nvPr/>
        </p:nvCxnSpPr>
        <p:spPr>
          <a:xfrm flipV="1">
            <a:off x="8834291" y="2737442"/>
            <a:ext cx="1577951" cy="1242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43798BA9-FEE7-E547-9B63-C1AF4FA391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3105" y="4250929"/>
            <a:ext cx="562581" cy="917145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FD8A682-80DC-E747-8383-4240C9BED5B9}"/>
              </a:ext>
            </a:extLst>
          </p:cNvPr>
          <p:cNvCxnSpPr>
            <a:cxnSpLocks/>
            <a:stCxn id="10" idx="3"/>
            <a:endCxn id="59" idx="1"/>
          </p:cNvCxnSpPr>
          <p:nvPr/>
        </p:nvCxnSpPr>
        <p:spPr>
          <a:xfrm>
            <a:off x="5264407" y="4703152"/>
            <a:ext cx="788698" cy="635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AEB6385-6DAA-164D-94E2-B06CCE69C32A}"/>
              </a:ext>
            </a:extLst>
          </p:cNvPr>
          <p:cNvSpPr txBox="1"/>
          <p:nvPr/>
        </p:nvSpPr>
        <p:spPr>
          <a:xfrm>
            <a:off x="5797127" y="5201970"/>
            <a:ext cx="106208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Aggregator/</a:t>
            </a:r>
          </a:p>
          <a:p>
            <a:pPr algn="ctr"/>
            <a:r>
              <a:rPr lang="en-US" sz="1400" dirty="0"/>
              <a:t>Gateway</a:t>
            </a:r>
          </a:p>
          <a:p>
            <a:pPr algn="ctr"/>
            <a:r>
              <a:rPr lang="en-US" sz="1400" dirty="0"/>
              <a:t>Service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8E5A26EB-29F0-0140-A680-024026F571E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1600" y="3351099"/>
            <a:ext cx="332509" cy="598935"/>
          </a:xfrm>
          <a:prstGeom prst="rect">
            <a:avLst/>
          </a:prstGeom>
        </p:spPr>
      </p:pic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68CE5865-4671-4449-976A-7A6E2ADB8E58}"/>
              </a:ext>
            </a:extLst>
          </p:cNvPr>
          <p:cNvCxnSpPr>
            <a:cxnSpLocks/>
            <a:stCxn id="67" idx="3"/>
            <a:endCxn id="59" idx="0"/>
          </p:cNvCxnSpPr>
          <p:nvPr/>
        </p:nvCxnSpPr>
        <p:spPr>
          <a:xfrm>
            <a:off x="1704109" y="3650567"/>
            <a:ext cx="4630287" cy="60036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954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8EFAA3-4CC7-C448-968F-C2810AB83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Services</a:t>
            </a:r>
            <a:endParaRPr lang="en-US" i="1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7EB90993-8E71-5542-9E81-0E79339AB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Updates can be done asynchronously to buffer peak loads and to reduce response latency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8776EC-10D4-6B49-945E-0C19E7E9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2E5B76-5D0E-DC4B-8EDE-40C5DE71ED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2400077"/>
            <a:ext cx="586068" cy="720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046A93-E8C8-7249-9BAE-AA49F9A69F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700" y="4360691"/>
            <a:ext cx="448176" cy="7306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4EBE8C-A90F-DB4D-9AF7-89E30851BF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681" y="4424517"/>
            <a:ext cx="1048241" cy="6289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FAE178-BBD0-BB45-973F-A39C2AA1C0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5709" y="4346045"/>
            <a:ext cx="628311" cy="75397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76A3317-D39F-6A4E-9CE5-A77E1F781505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1928922" y="4723032"/>
            <a:ext cx="2546787" cy="1595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ED7EC9D4-ADCD-8E49-8D63-5823BF7984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700" y="3418140"/>
            <a:ext cx="448176" cy="7306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CDE5D8-0139-7E49-A3F1-026AC5DDFD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700" y="5303241"/>
            <a:ext cx="448176" cy="73063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96A4AA0-C3B5-3849-962A-88A23AABE220}"/>
              </a:ext>
            </a:extLst>
          </p:cNvPr>
          <p:cNvSpPr txBox="1"/>
          <p:nvPr/>
        </p:nvSpPr>
        <p:spPr>
          <a:xfrm>
            <a:off x="7627927" y="4032418"/>
            <a:ext cx="617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Order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AC1231-69BA-D947-B3FF-86CFDBFC40C1}"/>
              </a:ext>
            </a:extLst>
          </p:cNvPr>
          <p:cNvSpPr txBox="1"/>
          <p:nvPr/>
        </p:nvSpPr>
        <p:spPr>
          <a:xfrm>
            <a:off x="7616689" y="4913200"/>
            <a:ext cx="773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Catalog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5FCA067-34E1-F14E-88D9-6C8CAF301F54}"/>
              </a:ext>
            </a:extLst>
          </p:cNvPr>
          <p:cNvSpPr txBox="1"/>
          <p:nvPr/>
        </p:nvSpPr>
        <p:spPr>
          <a:xfrm>
            <a:off x="7520982" y="5868736"/>
            <a:ext cx="696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User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731946-5137-6E44-AA3D-1BFD98FECE91}"/>
              </a:ext>
            </a:extLst>
          </p:cNvPr>
          <p:cNvSpPr txBox="1"/>
          <p:nvPr/>
        </p:nvSpPr>
        <p:spPr>
          <a:xfrm>
            <a:off x="4233125" y="3839139"/>
            <a:ext cx="1030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Web Application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0034A35-0649-3442-B7DC-5BB23310A6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1711" y="2406146"/>
            <a:ext cx="448176" cy="730637"/>
          </a:xfrm>
          <a:prstGeom prst="rect">
            <a:avLst/>
          </a:prstGeom>
        </p:spPr>
      </p:pic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9482349D-68F2-124E-826F-FBB4AB01E2D4}"/>
              </a:ext>
            </a:extLst>
          </p:cNvPr>
          <p:cNvCxnSpPr>
            <a:cxnSpLocks/>
            <a:stCxn id="50" idx="3"/>
            <a:endCxn id="19" idx="1"/>
          </p:cNvCxnSpPr>
          <p:nvPr/>
        </p:nvCxnSpPr>
        <p:spPr>
          <a:xfrm flipV="1">
            <a:off x="6533306" y="3783459"/>
            <a:ext cx="905394" cy="93122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BACEF7EB-7AB8-F140-ACD7-B35811C59680}"/>
              </a:ext>
            </a:extLst>
          </p:cNvPr>
          <p:cNvCxnSpPr>
            <a:cxnSpLocks/>
            <a:stCxn id="50" idx="3"/>
            <a:endCxn id="20" idx="1"/>
          </p:cNvCxnSpPr>
          <p:nvPr/>
        </p:nvCxnSpPr>
        <p:spPr>
          <a:xfrm>
            <a:off x="6533306" y="4714681"/>
            <a:ext cx="905394" cy="95387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3D9D0DA7-0F2F-3041-90D2-5132C8ABFDC5}"/>
              </a:ext>
            </a:extLst>
          </p:cNvPr>
          <p:cNvCxnSpPr>
            <a:cxnSpLocks/>
            <a:stCxn id="50" idx="3"/>
            <a:endCxn id="8" idx="1"/>
          </p:cNvCxnSpPr>
          <p:nvPr/>
        </p:nvCxnSpPr>
        <p:spPr>
          <a:xfrm>
            <a:off x="6533306" y="4714681"/>
            <a:ext cx="905394" cy="1132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B54EE65-1D7D-D540-8EA9-87E0EF271DAE}"/>
              </a:ext>
            </a:extLst>
          </p:cNvPr>
          <p:cNvSpPr txBox="1"/>
          <p:nvPr/>
        </p:nvSpPr>
        <p:spPr>
          <a:xfrm>
            <a:off x="5369244" y="2548269"/>
            <a:ext cx="1192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Notification</a:t>
            </a: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45AEF64C-4F5E-F247-9052-25106AA9B57B}"/>
              </a:ext>
            </a:extLst>
          </p:cNvPr>
          <p:cNvCxnSpPr>
            <a:cxnSpLocks/>
            <a:stCxn id="19" idx="0"/>
            <a:endCxn id="51" idx="1"/>
          </p:cNvCxnSpPr>
          <p:nvPr/>
        </p:nvCxnSpPr>
        <p:spPr>
          <a:xfrm rot="5400000" flipH="1" flipV="1">
            <a:off x="7643912" y="2790342"/>
            <a:ext cx="646675" cy="608923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BC858F91-1720-C744-B0DC-A3124EBDD107}"/>
              </a:ext>
            </a:extLst>
          </p:cNvPr>
          <p:cNvCxnSpPr>
            <a:cxnSpLocks/>
            <a:stCxn id="94" idx="1"/>
            <a:endCxn id="52" idx="0"/>
          </p:cNvCxnSpPr>
          <p:nvPr/>
        </p:nvCxnSpPr>
        <p:spPr>
          <a:xfrm rot="10800000" flipV="1">
            <a:off x="1404800" y="2767991"/>
            <a:ext cx="5203008" cy="53302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>
            <a:extLst>
              <a:ext uri="{FF2B5EF4-FFF2-40B4-BE49-F238E27FC236}">
                <a16:creationId xmlns:a16="http://schemas.microsoft.com/office/drawing/2014/main" id="{15606D64-C38E-7448-80C6-DAE0C1C699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808" y="2402672"/>
            <a:ext cx="448176" cy="730637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7FF0E5EF-7588-3C46-936D-28A2D2C3CE5E}"/>
              </a:ext>
            </a:extLst>
          </p:cNvPr>
          <p:cNvSpPr txBox="1"/>
          <p:nvPr/>
        </p:nvSpPr>
        <p:spPr>
          <a:xfrm>
            <a:off x="8735337" y="2553350"/>
            <a:ext cx="1073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Inventory</a:t>
            </a:r>
          </a:p>
        </p:txBody>
      </p: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7178B921-1CE0-C14E-90FE-BFDD9255D1DD}"/>
              </a:ext>
            </a:extLst>
          </p:cNvPr>
          <p:cNvCxnSpPr>
            <a:cxnSpLocks/>
            <a:stCxn id="19" idx="0"/>
            <a:endCxn id="94" idx="3"/>
          </p:cNvCxnSpPr>
          <p:nvPr/>
        </p:nvCxnSpPr>
        <p:spPr>
          <a:xfrm rot="16200000" flipV="1">
            <a:off x="7034312" y="2789664"/>
            <a:ext cx="650149" cy="60680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66C84658-31C0-5048-9E05-0A42888252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5307936"/>
            <a:ext cx="586068" cy="72051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404D4B1-2522-B949-8395-F476720B8F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4370752"/>
            <a:ext cx="586068" cy="72051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826A19E-041B-8F4D-98BA-62B79E2F3F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3423275"/>
            <a:ext cx="586068" cy="720517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45AA672-1344-ED48-B4BE-300F7048B791}"/>
              </a:ext>
            </a:extLst>
          </p:cNvPr>
          <p:cNvCxnSpPr>
            <a:cxnSpLocks/>
            <a:stCxn id="20" idx="3"/>
            <a:endCxn id="40" idx="1"/>
          </p:cNvCxnSpPr>
          <p:nvPr/>
        </p:nvCxnSpPr>
        <p:spPr>
          <a:xfrm flipV="1">
            <a:off x="7886876" y="5668195"/>
            <a:ext cx="2525366" cy="36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06BC6A6-6874-044A-B782-81EC4C158971}"/>
              </a:ext>
            </a:extLst>
          </p:cNvPr>
          <p:cNvCxnSpPr>
            <a:cxnSpLocks/>
            <a:stCxn id="8" idx="3"/>
            <a:endCxn id="41" idx="1"/>
          </p:cNvCxnSpPr>
          <p:nvPr/>
        </p:nvCxnSpPr>
        <p:spPr>
          <a:xfrm>
            <a:off x="7886876" y="4726010"/>
            <a:ext cx="2525366" cy="500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7AF2B87-90C7-7248-B541-1B79452010AC}"/>
              </a:ext>
            </a:extLst>
          </p:cNvPr>
          <p:cNvCxnSpPr>
            <a:cxnSpLocks/>
            <a:stCxn id="19" idx="3"/>
            <a:endCxn id="2" idx="1"/>
          </p:cNvCxnSpPr>
          <p:nvPr/>
        </p:nvCxnSpPr>
        <p:spPr>
          <a:xfrm>
            <a:off x="7886876" y="3783459"/>
            <a:ext cx="429573" cy="536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C962E54-1925-9341-A7C4-C55B3BC6B2E3}"/>
              </a:ext>
            </a:extLst>
          </p:cNvPr>
          <p:cNvCxnSpPr>
            <a:cxnSpLocks/>
            <a:stCxn id="51" idx="3"/>
            <a:endCxn id="7" idx="1"/>
          </p:cNvCxnSpPr>
          <p:nvPr/>
        </p:nvCxnSpPr>
        <p:spPr>
          <a:xfrm flipV="1">
            <a:off x="8719887" y="2760336"/>
            <a:ext cx="1692355" cy="1112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CBB1548-D436-714D-AAA5-2B9CDB8894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6449" y="3560247"/>
            <a:ext cx="571448" cy="45715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9F16526-E407-254A-9564-DF9366CDA1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7470" y="3418149"/>
            <a:ext cx="448176" cy="73063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9D7DA95-E83C-2244-8498-C80084F88BA1}"/>
              </a:ext>
            </a:extLst>
          </p:cNvPr>
          <p:cNvSpPr txBox="1"/>
          <p:nvPr/>
        </p:nvSpPr>
        <p:spPr>
          <a:xfrm>
            <a:off x="8015289" y="3964899"/>
            <a:ext cx="114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Order </a:t>
            </a:r>
          </a:p>
          <a:p>
            <a:pPr algn="ctr"/>
            <a:r>
              <a:rPr lang="en-US" sz="1400" dirty="0"/>
              <a:t>Queue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9FC980-932E-9748-9714-6D0943D57E1E}"/>
              </a:ext>
            </a:extLst>
          </p:cNvPr>
          <p:cNvSpPr txBox="1"/>
          <p:nvPr/>
        </p:nvSpPr>
        <p:spPr>
          <a:xfrm>
            <a:off x="9077725" y="4120343"/>
            <a:ext cx="976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Order </a:t>
            </a:r>
          </a:p>
          <a:p>
            <a:pPr algn="ctr"/>
            <a:r>
              <a:rPr lang="en-US" sz="1400" dirty="0"/>
              <a:t>Processing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7BA34E5-5189-634F-8813-81C5BBC956B7}"/>
              </a:ext>
            </a:extLst>
          </p:cNvPr>
          <p:cNvCxnSpPr>
            <a:cxnSpLocks/>
            <a:stCxn id="2" idx="3"/>
            <a:endCxn id="34" idx="1"/>
          </p:cNvCxnSpPr>
          <p:nvPr/>
        </p:nvCxnSpPr>
        <p:spPr>
          <a:xfrm flipV="1">
            <a:off x="8887897" y="3783468"/>
            <a:ext cx="429573" cy="535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F4694D2-77DD-6B49-9051-F675B524B044}"/>
              </a:ext>
            </a:extLst>
          </p:cNvPr>
          <p:cNvCxnSpPr>
            <a:cxnSpLocks/>
            <a:stCxn id="34" idx="3"/>
            <a:endCxn id="42" idx="1"/>
          </p:cNvCxnSpPr>
          <p:nvPr/>
        </p:nvCxnSpPr>
        <p:spPr>
          <a:xfrm>
            <a:off x="9765646" y="3783468"/>
            <a:ext cx="646596" cy="6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219474C2-FE7B-F041-91B7-4202B2917E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5130" y="4349362"/>
            <a:ext cx="448176" cy="73063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E68A0D9-8B81-6840-AD42-87400768F17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8545" y="3301015"/>
            <a:ext cx="332509" cy="598935"/>
          </a:xfrm>
          <a:prstGeom prst="rect">
            <a:avLst/>
          </a:prstGeom>
        </p:spPr>
      </p:pic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17BC8715-FFB5-7340-90EA-8C974941CFC2}"/>
              </a:ext>
            </a:extLst>
          </p:cNvPr>
          <p:cNvCxnSpPr>
            <a:cxnSpLocks/>
            <a:stCxn id="52" idx="3"/>
            <a:endCxn id="50" idx="0"/>
          </p:cNvCxnSpPr>
          <p:nvPr/>
        </p:nvCxnSpPr>
        <p:spPr>
          <a:xfrm>
            <a:off x="1571054" y="3600483"/>
            <a:ext cx="4738164" cy="748879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081BF8A-248F-1F45-B3B1-9441A26AA421}"/>
              </a:ext>
            </a:extLst>
          </p:cNvPr>
          <p:cNvCxnSpPr>
            <a:cxnSpLocks/>
            <a:stCxn id="10" idx="3"/>
            <a:endCxn id="50" idx="1"/>
          </p:cNvCxnSpPr>
          <p:nvPr/>
        </p:nvCxnSpPr>
        <p:spPr>
          <a:xfrm flipV="1">
            <a:off x="5104020" y="4714681"/>
            <a:ext cx="981110" cy="835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6B5DE9A-C831-1D46-8226-FD8622F31E15}"/>
              </a:ext>
            </a:extLst>
          </p:cNvPr>
          <p:cNvSpPr txBox="1"/>
          <p:nvPr/>
        </p:nvSpPr>
        <p:spPr>
          <a:xfrm>
            <a:off x="5778175" y="5105261"/>
            <a:ext cx="106208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Aggregator/</a:t>
            </a:r>
          </a:p>
          <a:p>
            <a:pPr algn="ctr"/>
            <a:r>
              <a:rPr lang="en-US" sz="1400" dirty="0"/>
              <a:t>Gateway</a:t>
            </a:r>
          </a:p>
          <a:p>
            <a:pPr algn="ctr"/>
            <a:r>
              <a:rPr lang="en-US" sz="1400" dirty="0"/>
              <a:t>Service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3A3FF2A6-5131-4F4B-968A-50EB8FC358CD}"/>
              </a:ext>
            </a:extLst>
          </p:cNvPr>
          <p:cNvCxnSpPr>
            <a:cxnSpLocks/>
            <a:stCxn id="34" idx="0"/>
            <a:endCxn id="51" idx="2"/>
          </p:cNvCxnSpPr>
          <p:nvPr/>
        </p:nvCxnSpPr>
        <p:spPr>
          <a:xfrm rot="16200000" flipV="1">
            <a:off x="8877996" y="2754586"/>
            <a:ext cx="281366" cy="104575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D9DDC86D-2131-0441-9663-5287A813070C}"/>
              </a:ext>
            </a:extLst>
          </p:cNvPr>
          <p:cNvSpPr txBox="1"/>
          <p:nvPr/>
        </p:nvSpPr>
        <p:spPr>
          <a:xfrm>
            <a:off x="7166586" y="3027793"/>
            <a:ext cx="10450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View Order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46F5944-1A3A-8248-BAD2-A40CA74AD292}"/>
              </a:ext>
            </a:extLst>
          </p:cNvPr>
          <p:cNvSpPr txBox="1"/>
          <p:nvPr/>
        </p:nvSpPr>
        <p:spPr>
          <a:xfrm>
            <a:off x="8540769" y="3028862"/>
            <a:ext cx="1880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Create/Update Order</a:t>
            </a:r>
          </a:p>
        </p:txBody>
      </p:sp>
    </p:spTree>
    <p:extLst>
      <p:ext uri="{BB962C8B-B14F-4D97-AF65-F5344CB8AC3E}">
        <p14:creationId xmlns:p14="http://schemas.microsoft.com/office/powerpoint/2010/main" val="3633656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8EFAA3-4CC7-C448-968F-C2810AB83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Replication</a:t>
            </a:r>
            <a:endParaRPr lang="en-US" i="1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7EB90993-8E71-5542-9E81-0E79339AB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Replication provides more computation power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8776EC-10D4-6B49-945E-0C19E7E9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2E5B76-5D0E-DC4B-8EDE-40C5DE71ED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2207772"/>
            <a:ext cx="478915" cy="5887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046A93-E8C8-7249-9BAE-AA49F9A69F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700" y="4168385"/>
            <a:ext cx="366234" cy="5970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4EBE8C-A90F-DB4D-9AF7-89E30851BF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681" y="4166895"/>
            <a:ext cx="1048241" cy="6289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FAE178-BBD0-BB45-973F-A39C2AA1C0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5709" y="4153740"/>
            <a:ext cx="513435" cy="61612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76A3317-D39F-6A4E-9CE5-A77E1F781505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1928922" y="4461801"/>
            <a:ext cx="2546787" cy="1956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ED7EC9D4-ADCD-8E49-8D63-5823BF7984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700" y="3225834"/>
            <a:ext cx="366234" cy="5970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CDE5D8-0139-7E49-A3F1-026AC5DDFD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700" y="5110935"/>
            <a:ext cx="366234" cy="59705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96A4AA0-C3B5-3849-962A-88A23AABE220}"/>
              </a:ext>
            </a:extLst>
          </p:cNvPr>
          <p:cNvSpPr txBox="1"/>
          <p:nvPr/>
        </p:nvSpPr>
        <p:spPr>
          <a:xfrm>
            <a:off x="7709572" y="3840112"/>
            <a:ext cx="617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Order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AC1231-69BA-D947-B3FF-86CFDBFC40C1}"/>
              </a:ext>
            </a:extLst>
          </p:cNvPr>
          <p:cNvSpPr txBox="1"/>
          <p:nvPr/>
        </p:nvSpPr>
        <p:spPr>
          <a:xfrm>
            <a:off x="7730992" y="4753552"/>
            <a:ext cx="773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Catalog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5FCA067-34E1-F14E-88D9-6C8CAF301F54}"/>
              </a:ext>
            </a:extLst>
          </p:cNvPr>
          <p:cNvSpPr txBox="1"/>
          <p:nvPr/>
        </p:nvSpPr>
        <p:spPr>
          <a:xfrm>
            <a:off x="7618956" y="5758075"/>
            <a:ext cx="696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User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731946-5137-6E44-AA3D-1BFD98FECE91}"/>
              </a:ext>
            </a:extLst>
          </p:cNvPr>
          <p:cNvSpPr txBox="1"/>
          <p:nvPr/>
        </p:nvSpPr>
        <p:spPr>
          <a:xfrm>
            <a:off x="4233125" y="3646833"/>
            <a:ext cx="1030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Web Application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0034A35-0649-3442-B7DC-5BB23310A6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1711" y="2213840"/>
            <a:ext cx="366234" cy="597051"/>
          </a:xfrm>
          <a:prstGeom prst="rect">
            <a:avLst/>
          </a:prstGeom>
        </p:spPr>
      </p:pic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9482349D-68F2-124E-826F-FBB4AB01E2D4}"/>
              </a:ext>
            </a:extLst>
          </p:cNvPr>
          <p:cNvCxnSpPr>
            <a:cxnSpLocks/>
            <a:stCxn id="50" idx="3"/>
            <a:endCxn id="19" idx="1"/>
          </p:cNvCxnSpPr>
          <p:nvPr/>
        </p:nvCxnSpPr>
        <p:spPr>
          <a:xfrm flipV="1">
            <a:off x="6451364" y="3524360"/>
            <a:ext cx="987336" cy="93122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BACEF7EB-7AB8-F140-ACD7-B35811C59680}"/>
              </a:ext>
            </a:extLst>
          </p:cNvPr>
          <p:cNvCxnSpPr>
            <a:cxnSpLocks/>
            <a:stCxn id="50" idx="3"/>
            <a:endCxn id="20" idx="1"/>
          </p:cNvCxnSpPr>
          <p:nvPr/>
        </p:nvCxnSpPr>
        <p:spPr>
          <a:xfrm>
            <a:off x="6451364" y="4455582"/>
            <a:ext cx="987336" cy="95387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3D9D0DA7-0F2F-3041-90D2-5132C8ABFDC5}"/>
              </a:ext>
            </a:extLst>
          </p:cNvPr>
          <p:cNvCxnSpPr>
            <a:cxnSpLocks/>
            <a:stCxn id="50" idx="3"/>
            <a:endCxn id="8" idx="1"/>
          </p:cNvCxnSpPr>
          <p:nvPr/>
        </p:nvCxnSpPr>
        <p:spPr>
          <a:xfrm>
            <a:off x="6451364" y="4455582"/>
            <a:ext cx="987336" cy="1132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B54EE65-1D7D-D540-8EA9-87E0EF271DAE}"/>
              </a:ext>
            </a:extLst>
          </p:cNvPr>
          <p:cNvSpPr txBox="1"/>
          <p:nvPr/>
        </p:nvSpPr>
        <p:spPr>
          <a:xfrm>
            <a:off x="5450889" y="2502924"/>
            <a:ext cx="1192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Notification</a:t>
            </a: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45AEF64C-4F5E-F247-9052-25106AA9B57B}"/>
              </a:ext>
            </a:extLst>
          </p:cNvPr>
          <p:cNvCxnSpPr>
            <a:cxnSpLocks/>
            <a:stCxn id="19" idx="0"/>
            <a:endCxn id="51" idx="1"/>
          </p:cNvCxnSpPr>
          <p:nvPr/>
        </p:nvCxnSpPr>
        <p:spPr>
          <a:xfrm rot="5400000" flipH="1" flipV="1">
            <a:off x="7590030" y="2544153"/>
            <a:ext cx="713468" cy="64989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BC858F91-1720-C744-B0DC-A3124EBDD107}"/>
              </a:ext>
            </a:extLst>
          </p:cNvPr>
          <p:cNvCxnSpPr>
            <a:cxnSpLocks/>
            <a:stCxn id="94" idx="1"/>
            <a:endCxn id="52" idx="0"/>
          </p:cNvCxnSpPr>
          <p:nvPr/>
        </p:nvCxnSpPr>
        <p:spPr>
          <a:xfrm rot="10800000" flipV="1">
            <a:off x="1404800" y="2508891"/>
            <a:ext cx="5203008" cy="599817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>
            <a:extLst>
              <a:ext uri="{FF2B5EF4-FFF2-40B4-BE49-F238E27FC236}">
                <a16:creationId xmlns:a16="http://schemas.microsoft.com/office/drawing/2014/main" id="{15606D64-C38E-7448-80C6-DAE0C1C699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808" y="2210366"/>
            <a:ext cx="366234" cy="597051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7FF0E5EF-7588-3C46-936D-28A2D2C3CE5E}"/>
              </a:ext>
            </a:extLst>
          </p:cNvPr>
          <p:cNvSpPr txBox="1"/>
          <p:nvPr/>
        </p:nvSpPr>
        <p:spPr>
          <a:xfrm>
            <a:off x="8735337" y="2491676"/>
            <a:ext cx="1073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Inventory</a:t>
            </a:r>
          </a:p>
        </p:txBody>
      </p: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7178B921-1CE0-C14E-90FE-BFDD9255D1DD}"/>
              </a:ext>
            </a:extLst>
          </p:cNvPr>
          <p:cNvCxnSpPr>
            <a:cxnSpLocks/>
            <a:stCxn id="19" idx="0"/>
            <a:endCxn id="94" idx="3"/>
          </p:cNvCxnSpPr>
          <p:nvPr/>
        </p:nvCxnSpPr>
        <p:spPr>
          <a:xfrm rot="16200000" flipV="1">
            <a:off x="6939459" y="2543475"/>
            <a:ext cx="716942" cy="64777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66C84658-31C0-5048-9E05-0A42888252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5115631"/>
            <a:ext cx="478915" cy="58878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404D4B1-2522-B949-8395-F476720B8F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4178447"/>
            <a:ext cx="478915" cy="58878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826A19E-041B-8F4D-98BA-62B79E2F3F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3230970"/>
            <a:ext cx="478915" cy="588782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45AA672-1344-ED48-B4BE-300F7048B791}"/>
              </a:ext>
            </a:extLst>
          </p:cNvPr>
          <p:cNvCxnSpPr>
            <a:cxnSpLocks/>
            <a:stCxn id="20" idx="3"/>
            <a:endCxn id="40" idx="1"/>
          </p:cNvCxnSpPr>
          <p:nvPr/>
        </p:nvCxnSpPr>
        <p:spPr>
          <a:xfrm>
            <a:off x="7804934" y="5409461"/>
            <a:ext cx="2607308" cy="56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06BC6A6-6874-044A-B782-81EC4C158971}"/>
              </a:ext>
            </a:extLst>
          </p:cNvPr>
          <p:cNvCxnSpPr>
            <a:cxnSpLocks/>
            <a:stCxn id="8" idx="3"/>
            <a:endCxn id="41" idx="1"/>
          </p:cNvCxnSpPr>
          <p:nvPr/>
        </p:nvCxnSpPr>
        <p:spPr>
          <a:xfrm>
            <a:off x="7804934" y="4466911"/>
            <a:ext cx="2607308" cy="592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7AF2B87-90C7-7248-B541-1B79452010AC}"/>
              </a:ext>
            </a:extLst>
          </p:cNvPr>
          <p:cNvCxnSpPr>
            <a:cxnSpLocks/>
            <a:stCxn id="19" idx="3"/>
            <a:endCxn id="2" idx="1"/>
          </p:cNvCxnSpPr>
          <p:nvPr/>
        </p:nvCxnSpPr>
        <p:spPr>
          <a:xfrm flipV="1">
            <a:off x="7804934" y="3522070"/>
            <a:ext cx="576831" cy="229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C962E54-1925-9341-A7C4-C55B3BC6B2E3}"/>
              </a:ext>
            </a:extLst>
          </p:cNvPr>
          <p:cNvCxnSpPr>
            <a:cxnSpLocks/>
            <a:stCxn id="51" idx="3"/>
            <a:endCxn id="7" idx="1"/>
          </p:cNvCxnSpPr>
          <p:nvPr/>
        </p:nvCxnSpPr>
        <p:spPr>
          <a:xfrm flipV="1">
            <a:off x="8637945" y="2502163"/>
            <a:ext cx="1774297" cy="1020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CBB1548-D436-714D-AAA5-2B9CDB8894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765" y="3335283"/>
            <a:ext cx="466968" cy="37357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9F16526-E407-254A-9564-DF9366CDA1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7470" y="3225843"/>
            <a:ext cx="366234" cy="59705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9D7DA95-E83C-2244-8498-C80084F88BA1}"/>
              </a:ext>
            </a:extLst>
          </p:cNvPr>
          <p:cNvSpPr txBox="1"/>
          <p:nvPr/>
        </p:nvSpPr>
        <p:spPr>
          <a:xfrm>
            <a:off x="8260220" y="3756264"/>
            <a:ext cx="776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Order </a:t>
            </a:r>
          </a:p>
          <a:p>
            <a:pPr algn="ctr"/>
            <a:r>
              <a:rPr lang="en-US" sz="1400" dirty="0"/>
              <a:t>Queue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9FC980-932E-9748-9714-6D0943D57E1E}"/>
              </a:ext>
            </a:extLst>
          </p:cNvPr>
          <p:cNvSpPr txBox="1"/>
          <p:nvPr/>
        </p:nvSpPr>
        <p:spPr>
          <a:xfrm>
            <a:off x="8941245" y="3963611"/>
            <a:ext cx="144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Order Processing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7BA34E5-5189-634F-8813-81C5BBC956B7}"/>
              </a:ext>
            </a:extLst>
          </p:cNvPr>
          <p:cNvCxnSpPr>
            <a:cxnSpLocks/>
            <a:stCxn id="2" idx="3"/>
            <a:endCxn id="34" idx="1"/>
          </p:cNvCxnSpPr>
          <p:nvPr/>
        </p:nvCxnSpPr>
        <p:spPr>
          <a:xfrm>
            <a:off x="8848733" y="3522070"/>
            <a:ext cx="468737" cy="229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F4694D2-77DD-6B49-9051-F675B524B044}"/>
              </a:ext>
            </a:extLst>
          </p:cNvPr>
          <p:cNvCxnSpPr>
            <a:cxnSpLocks/>
            <a:stCxn id="34" idx="3"/>
            <a:endCxn id="42" idx="1"/>
          </p:cNvCxnSpPr>
          <p:nvPr/>
        </p:nvCxnSpPr>
        <p:spPr>
          <a:xfrm>
            <a:off x="9683704" y="3524369"/>
            <a:ext cx="728538" cy="99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219474C2-FE7B-F041-91B7-4202B2917E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5130" y="4157056"/>
            <a:ext cx="366234" cy="59705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E68A0D9-8B81-6840-AD42-87400768F17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8545" y="3108709"/>
            <a:ext cx="332509" cy="598935"/>
          </a:xfrm>
          <a:prstGeom prst="rect">
            <a:avLst/>
          </a:prstGeom>
        </p:spPr>
      </p:pic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17BC8715-FFB5-7340-90EA-8C974941CFC2}"/>
              </a:ext>
            </a:extLst>
          </p:cNvPr>
          <p:cNvCxnSpPr>
            <a:cxnSpLocks/>
            <a:stCxn id="52" idx="3"/>
            <a:endCxn id="50" idx="0"/>
          </p:cNvCxnSpPr>
          <p:nvPr/>
        </p:nvCxnSpPr>
        <p:spPr>
          <a:xfrm>
            <a:off x="1571054" y="3408177"/>
            <a:ext cx="4697193" cy="748879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081BF8A-248F-1F45-B3B1-9441A26AA421}"/>
              </a:ext>
            </a:extLst>
          </p:cNvPr>
          <p:cNvCxnSpPr>
            <a:cxnSpLocks/>
            <a:stCxn id="10" idx="3"/>
            <a:endCxn id="50" idx="1"/>
          </p:cNvCxnSpPr>
          <p:nvPr/>
        </p:nvCxnSpPr>
        <p:spPr>
          <a:xfrm flipV="1">
            <a:off x="4989144" y="4455582"/>
            <a:ext cx="1095986" cy="621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6B5DE9A-C831-1D46-8226-FD8622F31E15}"/>
              </a:ext>
            </a:extLst>
          </p:cNvPr>
          <p:cNvSpPr txBox="1"/>
          <p:nvPr/>
        </p:nvSpPr>
        <p:spPr>
          <a:xfrm>
            <a:off x="5778175" y="5010929"/>
            <a:ext cx="106208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Aggregator/</a:t>
            </a:r>
          </a:p>
          <a:p>
            <a:pPr algn="ctr"/>
            <a:r>
              <a:rPr lang="en-US" sz="1400" dirty="0"/>
              <a:t>Gateway</a:t>
            </a:r>
          </a:p>
          <a:p>
            <a:pPr algn="ctr"/>
            <a:r>
              <a:rPr lang="en-US" sz="1400" dirty="0"/>
              <a:t>Service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7F8DF4CC-AADE-3447-8324-675275CF75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1100" y="5263335"/>
            <a:ext cx="366234" cy="59705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1C04D30-65F2-DC4B-B33B-900D56042E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1100" y="4320785"/>
            <a:ext cx="366234" cy="59705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4BCAB91-13EA-3646-A5C1-B0BFBFF1D9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1100" y="3378234"/>
            <a:ext cx="366234" cy="59705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0E40D3D-2227-8E44-9BCA-42AE3BA8B5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0208" y="2362766"/>
            <a:ext cx="366234" cy="59705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8E66848-3319-AC40-9083-92937D779A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4111" y="2366240"/>
            <a:ext cx="366234" cy="59705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0AB5B3FE-1698-C74D-A146-11BB873C0E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7530" y="4309456"/>
            <a:ext cx="366234" cy="59705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A469251-5E5B-9B4F-A0B7-F7DD417A12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9930" y="4461856"/>
            <a:ext cx="366234" cy="59705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2A5CAFF0-FDFE-C84F-9ED3-532EEB0EC5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8109" y="4306140"/>
            <a:ext cx="513435" cy="616122"/>
          </a:xfrm>
          <a:prstGeom prst="rect">
            <a:avLst/>
          </a:prstGeom>
        </p:spPr>
      </p:pic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46091B21-18BC-6942-A797-B4C416BB26B7}"/>
              </a:ext>
            </a:extLst>
          </p:cNvPr>
          <p:cNvCxnSpPr>
            <a:cxnSpLocks/>
            <a:stCxn id="34" idx="0"/>
            <a:endCxn id="66" idx="2"/>
          </p:cNvCxnSpPr>
          <p:nvPr/>
        </p:nvCxnSpPr>
        <p:spPr>
          <a:xfrm rot="16200000" flipV="1">
            <a:off x="8922632" y="2647887"/>
            <a:ext cx="262552" cy="89335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51724D0A-96F5-944B-9CBD-684385F548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9870" y="3378243"/>
            <a:ext cx="366234" cy="59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51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8EFAA3-4CC7-C448-968F-C2810AB83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Balancing &amp; Discovery</a:t>
            </a:r>
            <a:endParaRPr lang="en-US" i="1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7EB90993-8E71-5542-9E81-0E79339AB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Load Balancers for routing and load balancing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/>
              <a:t>Discovery services for naming and tracking healthy 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8776EC-10D4-6B49-945E-0C19E7E9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2E5B76-5D0E-DC4B-8EDE-40C5DE71ED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2498052"/>
            <a:ext cx="478915" cy="5887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046A93-E8C8-7249-9BAE-AA49F9A69F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700" y="4458665"/>
            <a:ext cx="366234" cy="5970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4EBE8C-A90F-DB4D-9AF7-89E30851BF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681" y="4446728"/>
            <a:ext cx="1048241" cy="6289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FAE178-BBD0-BB45-973F-A39C2AA1C0D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5709" y="4444020"/>
            <a:ext cx="513435" cy="61612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76A3317-D39F-6A4E-9CE5-A77E1F781505}"/>
              </a:ext>
            </a:extLst>
          </p:cNvPr>
          <p:cNvCxnSpPr>
            <a:cxnSpLocks/>
            <a:stCxn id="9" idx="3"/>
            <a:endCxn id="4" idx="1"/>
          </p:cNvCxnSpPr>
          <p:nvPr/>
        </p:nvCxnSpPr>
        <p:spPr>
          <a:xfrm flipV="1">
            <a:off x="1928922" y="4752040"/>
            <a:ext cx="1606294" cy="916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ED7EC9D4-ADCD-8E49-8D63-5823BF7984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700" y="3516114"/>
            <a:ext cx="366234" cy="5970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CDE5D8-0139-7E49-A3F1-026AC5DDFD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700" y="5401215"/>
            <a:ext cx="366234" cy="59705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96A4AA0-C3B5-3849-962A-88A23AABE220}"/>
              </a:ext>
            </a:extLst>
          </p:cNvPr>
          <p:cNvSpPr txBox="1"/>
          <p:nvPr/>
        </p:nvSpPr>
        <p:spPr>
          <a:xfrm>
            <a:off x="7709572" y="4130392"/>
            <a:ext cx="617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Order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AC1231-69BA-D947-B3FF-86CFDBFC40C1}"/>
              </a:ext>
            </a:extLst>
          </p:cNvPr>
          <p:cNvSpPr txBox="1"/>
          <p:nvPr/>
        </p:nvSpPr>
        <p:spPr>
          <a:xfrm>
            <a:off x="7730992" y="5043832"/>
            <a:ext cx="773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Catalog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5FCA067-34E1-F14E-88D9-6C8CAF301F54}"/>
              </a:ext>
            </a:extLst>
          </p:cNvPr>
          <p:cNvSpPr txBox="1"/>
          <p:nvPr/>
        </p:nvSpPr>
        <p:spPr>
          <a:xfrm>
            <a:off x="7618956" y="6048355"/>
            <a:ext cx="696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User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731946-5137-6E44-AA3D-1BFD98FECE91}"/>
              </a:ext>
            </a:extLst>
          </p:cNvPr>
          <p:cNvSpPr txBox="1"/>
          <p:nvPr/>
        </p:nvSpPr>
        <p:spPr>
          <a:xfrm>
            <a:off x="4233125" y="3937113"/>
            <a:ext cx="1030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Web Application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0034A35-0649-3442-B7DC-5BB23310A6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1711" y="2504120"/>
            <a:ext cx="366234" cy="597051"/>
          </a:xfrm>
          <a:prstGeom prst="rect">
            <a:avLst/>
          </a:prstGeom>
        </p:spPr>
      </p:pic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9482349D-68F2-124E-826F-FBB4AB01E2D4}"/>
              </a:ext>
            </a:extLst>
          </p:cNvPr>
          <p:cNvCxnSpPr>
            <a:cxnSpLocks/>
            <a:stCxn id="50" idx="3"/>
            <a:endCxn id="19" idx="1"/>
          </p:cNvCxnSpPr>
          <p:nvPr/>
        </p:nvCxnSpPr>
        <p:spPr>
          <a:xfrm flipV="1">
            <a:off x="6451364" y="3814640"/>
            <a:ext cx="987336" cy="93122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BACEF7EB-7AB8-F140-ACD7-B35811C59680}"/>
              </a:ext>
            </a:extLst>
          </p:cNvPr>
          <p:cNvCxnSpPr>
            <a:cxnSpLocks/>
            <a:stCxn id="50" idx="3"/>
            <a:endCxn id="20" idx="1"/>
          </p:cNvCxnSpPr>
          <p:nvPr/>
        </p:nvCxnSpPr>
        <p:spPr>
          <a:xfrm>
            <a:off x="6451364" y="4745862"/>
            <a:ext cx="987336" cy="95387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3D9D0DA7-0F2F-3041-90D2-5132C8ABFDC5}"/>
              </a:ext>
            </a:extLst>
          </p:cNvPr>
          <p:cNvCxnSpPr>
            <a:cxnSpLocks/>
            <a:stCxn id="50" idx="3"/>
            <a:endCxn id="8" idx="1"/>
          </p:cNvCxnSpPr>
          <p:nvPr/>
        </p:nvCxnSpPr>
        <p:spPr>
          <a:xfrm>
            <a:off x="6451364" y="4745862"/>
            <a:ext cx="987336" cy="1132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B54EE65-1D7D-D540-8EA9-87E0EF271DAE}"/>
              </a:ext>
            </a:extLst>
          </p:cNvPr>
          <p:cNvSpPr txBox="1"/>
          <p:nvPr/>
        </p:nvSpPr>
        <p:spPr>
          <a:xfrm>
            <a:off x="5450889" y="2793204"/>
            <a:ext cx="1192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Notification</a:t>
            </a: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45AEF64C-4F5E-F247-9052-25106AA9B57B}"/>
              </a:ext>
            </a:extLst>
          </p:cNvPr>
          <p:cNvCxnSpPr>
            <a:cxnSpLocks/>
            <a:stCxn id="19" idx="0"/>
            <a:endCxn id="51" idx="1"/>
          </p:cNvCxnSpPr>
          <p:nvPr/>
        </p:nvCxnSpPr>
        <p:spPr>
          <a:xfrm rot="5400000" flipH="1" flipV="1">
            <a:off x="7590030" y="2834433"/>
            <a:ext cx="713468" cy="64989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BC858F91-1720-C744-B0DC-A3124EBDD107}"/>
              </a:ext>
            </a:extLst>
          </p:cNvPr>
          <p:cNvCxnSpPr>
            <a:cxnSpLocks/>
            <a:stCxn id="94" idx="1"/>
            <a:endCxn id="52" idx="0"/>
          </p:cNvCxnSpPr>
          <p:nvPr/>
        </p:nvCxnSpPr>
        <p:spPr>
          <a:xfrm rot="10800000" flipV="1">
            <a:off x="1404800" y="2799171"/>
            <a:ext cx="5203008" cy="599817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>
            <a:extLst>
              <a:ext uri="{FF2B5EF4-FFF2-40B4-BE49-F238E27FC236}">
                <a16:creationId xmlns:a16="http://schemas.microsoft.com/office/drawing/2014/main" id="{15606D64-C38E-7448-80C6-DAE0C1C699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808" y="2500646"/>
            <a:ext cx="366234" cy="597051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7FF0E5EF-7588-3C46-936D-28A2D2C3CE5E}"/>
              </a:ext>
            </a:extLst>
          </p:cNvPr>
          <p:cNvSpPr txBox="1"/>
          <p:nvPr/>
        </p:nvSpPr>
        <p:spPr>
          <a:xfrm>
            <a:off x="8735337" y="2781956"/>
            <a:ext cx="1073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Inventory</a:t>
            </a:r>
          </a:p>
        </p:txBody>
      </p: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7178B921-1CE0-C14E-90FE-BFDD9255D1DD}"/>
              </a:ext>
            </a:extLst>
          </p:cNvPr>
          <p:cNvCxnSpPr>
            <a:cxnSpLocks/>
            <a:stCxn id="19" idx="0"/>
            <a:endCxn id="94" idx="3"/>
          </p:cNvCxnSpPr>
          <p:nvPr/>
        </p:nvCxnSpPr>
        <p:spPr>
          <a:xfrm rot="16200000" flipV="1">
            <a:off x="6939459" y="2833755"/>
            <a:ext cx="716942" cy="64777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66C84658-31C0-5048-9E05-0A42888252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5405911"/>
            <a:ext cx="478915" cy="58878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404D4B1-2522-B949-8395-F476720B8F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4468727"/>
            <a:ext cx="478915" cy="58878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826A19E-041B-8F4D-98BA-62B79E2F3F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3521250"/>
            <a:ext cx="478915" cy="588782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45AA672-1344-ED48-B4BE-300F7048B791}"/>
              </a:ext>
            </a:extLst>
          </p:cNvPr>
          <p:cNvCxnSpPr>
            <a:cxnSpLocks/>
            <a:stCxn id="20" idx="3"/>
            <a:endCxn id="40" idx="1"/>
          </p:cNvCxnSpPr>
          <p:nvPr/>
        </p:nvCxnSpPr>
        <p:spPr>
          <a:xfrm>
            <a:off x="7804934" y="5699741"/>
            <a:ext cx="2607308" cy="56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06BC6A6-6874-044A-B782-81EC4C158971}"/>
              </a:ext>
            </a:extLst>
          </p:cNvPr>
          <p:cNvCxnSpPr>
            <a:cxnSpLocks/>
            <a:stCxn id="8" idx="3"/>
            <a:endCxn id="41" idx="1"/>
          </p:cNvCxnSpPr>
          <p:nvPr/>
        </p:nvCxnSpPr>
        <p:spPr>
          <a:xfrm>
            <a:off x="7804934" y="4757191"/>
            <a:ext cx="2607308" cy="592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7AF2B87-90C7-7248-B541-1B79452010AC}"/>
              </a:ext>
            </a:extLst>
          </p:cNvPr>
          <p:cNvCxnSpPr>
            <a:cxnSpLocks/>
            <a:stCxn id="19" idx="3"/>
            <a:endCxn id="2" idx="1"/>
          </p:cNvCxnSpPr>
          <p:nvPr/>
        </p:nvCxnSpPr>
        <p:spPr>
          <a:xfrm flipV="1">
            <a:off x="7804934" y="3812350"/>
            <a:ext cx="576831" cy="229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C962E54-1925-9341-A7C4-C55B3BC6B2E3}"/>
              </a:ext>
            </a:extLst>
          </p:cNvPr>
          <p:cNvCxnSpPr>
            <a:cxnSpLocks/>
            <a:stCxn id="51" idx="3"/>
            <a:endCxn id="7" idx="1"/>
          </p:cNvCxnSpPr>
          <p:nvPr/>
        </p:nvCxnSpPr>
        <p:spPr>
          <a:xfrm flipV="1">
            <a:off x="8637945" y="2792443"/>
            <a:ext cx="1774297" cy="1020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CBB1548-D436-714D-AAA5-2B9CDB88947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765" y="3625563"/>
            <a:ext cx="466968" cy="37357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9F16526-E407-254A-9564-DF9366CDA1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7470" y="3516123"/>
            <a:ext cx="366234" cy="59705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9D7DA95-E83C-2244-8498-C80084F88BA1}"/>
              </a:ext>
            </a:extLst>
          </p:cNvPr>
          <p:cNvSpPr txBox="1"/>
          <p:nvPr/>
        </p:nvSpPr>
        <p:spPr>
          <a:xfrm>
            <a:off x="8260220" y="4046544"/>
            <a:ext cx="776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Order </a:t>
            </a:r>
          </a:p>
          <a:p>
            <a:pPr algn="ctr"/>
            <a:r>
              <a:rPr lang="en-US" sz="1400" dirty="0"/>
              <a:t>Queue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9FC980-932E-9748-9714-6D0943D57E1E}"/>
              </a:ext>
            </a:extLst>
          </p:cNvPr>
          <p:cNvSpPr txBox="1"/>
          <p:nvPr/>
        </p:nvSpPr>
        <p:spPr>
          <a:xfrm>
            <a:off x="9077725" y="4055027"/>
            <a:ext cx="976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Order </a:t>
            </a:r>
          </a:p>
          <a:p>
            <a:pPr algn="ctr"/>
            <a:r>
              <a:rPr lang="en-US" sz="1400" dirty="0"/>
              <a:t>Processing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7BA34E5-5189-634F-8813-81C5BBC956B7}"/>
              </a:ext>
            </a:extLst>
          </p:cNvPr>
          <p:cNvCxnSpPr>
            <a:cxnSpLocks/>
            <a:stCxn id="2" idx="3"/>
            <a:endCxn id="34" idx="1"/>
          </p:cNvCxnSpPr>
          <p:nvPr/>
        </p:nvCxnSpPr>
        <p:spPr>
          <a:xfrm>
            <a:off x="8848733" y="3812350"/>
            <a:ext cx="468737" cy="229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F4694D2-77DD-6B49-9051-F675B524B044}"/>
              </a:ext>
            </a:extLst>
          </p:cNvPr>
          <p:cNvCxnSpPr>
            <a:cxnSpLocks/>
            <a:stCxn id="34" idx="3"/>
            <a:endCxn id="42" idx="1"/>
          </p:cNvCxnSpPr>
          <p:nvPr/>
        </p:nvCxnSpPr>
        <p:spPr>
          <a:xfrm>
            <a:off x="9683704" y="3814649"/>
            <a:ext cx="728538" cy="99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219474C2-FE7B-F041-91B7-4202B2917E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5130" y="4447336"/>
            <a:ext cx="366234" cy="59705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E68A0D9-8B81-6840-AD42-87400768F17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8545" y="3398989"/>
            <a:ext cx="332509" cy="598935"/>
          </a:xfrm>
          <a:prstGeom prst="rect">
            <a:avLst/>
          </a:prstGeom>
        </p:spPr>
      </p:pic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17BC8715-FFB5-7340-90EA-8C974941CFC2}"/>
              </a:ext>
            </a:extLst>
          </p:cNvPr>
          <p:cNvCxnSpPr>
            <a:cxnSpLocks/>
            <a:stCxn id="52" idx="3"/>
            <a:endCxn id="57" idx="0"/>
          </p:cNvCxnSpPr>
          <p:nvPr/>
        </p:nvCxnSpPr>
        <p:spPr>
          <a:xfrm>
            <a:off x="1571054" y="3698457"/>
            <a:ext cx="4077802" cy="793728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081BF8A-248F-1F45-B3B1-9441A26AA421}"/>
              </a:ext>
            </a:extLst>
          </p:cNvPr>
          <p:cNvCxnSpPr>
            <a:cxnSpLocks/>
            <a:stCxn id="10" idx="3"/>
            <a:endCxn id="57" idx="1"/>
          </p:cNvCxnSpPr>
          <p:nvPr/>
        </p:nvCxnSpPr>
        <p:spPr>
          <a:xfrm flipV="1">
            <a:off x="4989144" y="4743663"/>
            <a:ext cx="412306" cy="841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6B5DE9A-C831-1D46-8226-FD8622F31E15}"/>
              </a:ext>
            </a:extLst>
          </p:cNvPr>
          <p:cNvSpPr txBox="1"/>
          <p:nvPr/>
        </p:nvSpPr>
        <p:spPr>
          <a:xfrm>
            <a:off x="5778175" y="5301209"/>
            <a:ext cx="106208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Aggregator/</a:t>
            </a:r>
          </a:p>
          <a:p>
            <a:pPr algn="ctr"/>
            <a:r>
              <a:rPr lang="en-US" sz="1400" dirty="0"/>
              <a:t>Gateway</a:t>
            </a:r>
          </a:p>
          <a:p>
            <a:pPr algn="ctr"/>
            <a:r>
              <a:rPr lang="en-US" sz="1400" dirty="0"/>
              <a:t>Service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7F8DF4CC-AADE-3447-8324-675275CF75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1100" y="5553615"/>
            <a:ext cx="366234" cy="59705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1C04D30-65F2-DC4B-B33B-900D56042E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1100" y="4611065"/>
            <a:ext cx="366234" cy="59705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4BCAB91-13EA-3646-A5C1-B0BFBFF1D9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1100" y="3668514"/>
            <a:ext cx="366234" cy="59705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0E40D3D-2227-8E44-9BCA-42AE3BA8B5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0208" y="2653046"/>
            <a:ext cx="366234" cy="59705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8E66848-3319-AC40-9083-92937D779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4111" y="2656520"/>
            <a:ext cx="366234" cy="59705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0AB5B3FE-1698-C74D-A146-11BB873C0E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7530" y="4599736"/>
            <a:ext cx="366234" cy="59705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A469251-5E5B-9B4F-A0B7-F7DD417A12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9930" y="4752136"/>
            <a:ext cx="366234" cy="59705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2A5CAFF0-FDFE-C84F-9ED3-532EEB0EC5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8109" y="4596420"/>
            <a:ext cx="513435" cy="6161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DAA2FE-BBBA-CB45-9DA1-951CD3534FF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5216" y="4500562"/>
            <a:ext cx="494812" cy="502955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7FED2C0-003F-5D44-A430-20313DB7F144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4030028" y="4752040"/>
            <a:ext cx="445681" cy="4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CCCCECAB-FFD0-AB4B-B55F-156FBF1FF1F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1450" y="4492185"/>
            <a:ext cx="494812" cy="502955"/>
          </a:xfrm>
          <a:prstGeom prst="rect">
            <a:avLst/>
          </a:prstGeom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FFD324C-DB85-D14B-BCBD-3C199AFDB02E}"/>
              </a:ext>
            </a:extLst>
          </p:cNvPr>
          <p:cNvCxnSpPr>
            <a:cxnSpLocks/>
            <a:stCxn id="57" idx="3"/>
            <a:endCxn id="50" idx="1"/>
          </p:cNvCxnSpPr>
          <p:nvPr/>
        </p:nvCxnSpPr>
        <p:spPr>
          <a:xfrm>
            <a:off x="5896262" y="4743663"/>
            <a:ext cx="188868" cy="219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>
            <a:extLst>
              <a:ext uri="{FF2B5EF4-FFF2-40B4-BE49-F238E27FC236}">
                <a16:creationId xmlns:a16="http://schemas.microsoft.com/office/drawing/2014/main" id="{E76DBCE1-F082-5045-848B-24F7E53DC6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5847" y="3426006"/>
            <a:ext cx="366234" cy="59705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D6C0CB57-3C15-8E42-989B-FFD13BAC46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8247" y="3578406"/>
            <a:ext cx="366234" cy="59705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72488BF-8223-3A48-8898-3BC6CA4BC7FC}"/>
              </a:ext>
            </a:extLst>
          </p:cNvPr>
          <p:cNvSpPr txBox="1"/>
          <p:nvPr/>
        </p:nvSpPr>
        <p:spPr>
          <a:xfrm>
            <a:off x="4718049" y="3272560"/>
            <a:ext cx="1520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Discovery Service</a:t>
            </a:r>
          </a:p>
        </p:txBody>
      </p: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D37D136C-1421-CD48-8A6A-146D3F2C7A77}"/>
              </a:ext>
            </a:extLst>
          </p:cNvPr>
          <p:cNvCxnSpPr>
            <a:cxnSpLocks/>
            <a:stCxn id="50" idx="0"/>
            <a:endCxn id="70" idx="1"/>
          </p:cNvCxnSpPr>
          <p:nvPr/>
        </p:nvCxnSpPr>
        <p:spPr>
          <a:xfrm rot="16200000" flipV="1">
            <a:off x="5830645" y="4009734"/>
            <a:ext cx="722804" cy="152400"/>
          </a:xfrm>
          <a:prstGeom prst="bentConnector4">
            <a:avLst>
              <a:gd name="adj1" fmla="val 29349"/>
              <a:gd name="adj2" fmla="val 27015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ED1AFFE-2FDA-B549-B8AC-F8215C226A1E}"/>
              </a:ext>
            </a:extLst>
          </p:cNvPr>
          <p:cNvCxnSpPr>
            <a:cxnSpLocks/>
            <a:stCxn id="34" idx="0"/>
            <a:endCxn id="66" idx="2"/>
          </p:cNvCxnSpPr>
          <p:nvPr/>
        </p:nvCxnSpPr>
        <p:spPr>
          <a:xfrm rot="16200000" flipV="1">
            <a:off x="8922632" y="2938167"/>
            <a:ext cx="262552" cy="89335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606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8EFAA3-4CC7-C448-968F-C2810AB83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 &amp; Compression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7EB90993-8E71-5542-9E81-0E79339AB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Caching and compression for reducing response latency</a:t>
            </a:r>
          </a:p>
          <a:p>
            <a:r>
              <a:rPr lang="en-US" dirty="0"/>
              <a:t>Caching can also reduce the backend load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8776EC-10D4-6B49-945E-0C19E7E9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2E5B76-5D0E-DC4B-8EDE-40C5DE71ED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2498052"/>
            <a:ext cx="478915" cy="5887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046A93-E8C8-7249-9BAE-AA49F9A69F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700" y="4458665"/>
            <a:ext cx="366234" cy="5970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4EBE8C-A90F-DB4D-9AF7-89E30851BF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681" y="4446728"/>
            <a:ext cx="1048241" cy="6289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FAE178-BBD0-BB45-973F-A39C2AA1C0D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5709" y="4444020"/>
            <a:ext cx="513435" cy="61612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76A3317-D39F-6A4E-9CE5-A77E1F781505}"/>
              </a:ext>
            </a:extLst>
          </p:cNvPr>
          <p:cNvCxnSpPr>
            <a:cxnSpLocks/>
            <a:stCxn id="9" idx="3"/>
            <a:endCxn id="4" idx="1"/>
          </p:cNvCxnSpPr>
          <p:nvPr/>
        </p:nvCxnSpPr>
        <p:spPr>
          <a:xfrm flipV="1">
            <a:off x="1928922" y="4752040"/>
            <a:ext cx="1606294" cy="9161"/>
          </a:xfrm>
          <a:prstGeom prst="straightConnector1">
            <a:avLst/>
          </a:prstGeom>
          <a:ln w="25400" cmpd="dbl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ED7EC9D4-ADCD-8E49-8D63-5823BF7984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700" y="3516114"/>
            <a:ext cx="366234" cy="5970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CDE5D8-0139-7E49-A3F1-026AC5DDFD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700" y="5401215"/>
            <a:ext cx="366234" cy="59705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96A4AA0-C3B5-3849-962A-88A23AABE220}"/>
              </a:ext>
            </a:extLst>
          </p:cNvPr>
          <p:cNvSpPr txBox="1"/>
          <p:nvPr/>
        </p:nvSpPr>
        <p:spPr>
          <a:xfrm>
            <a:off x="7709572" y="4130392"/>
            <a:ext cx="617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Order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AC1231-69BA-D947-B3FF-86CFDBFC40C1}"/>
              </a:ext>
            </a:extLst>
          </p:cNvPr>
          <p:cNvSpPr txBox="1"/>
          <p:nvPr/>
        </p:nvSpPr>
        <p:spPr>
          <a:xfrm>
            <a:off x="7730992" y="5043832"/>
            <a:ext cx="773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Catalog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5FCA067-34E1-F14E-88D9-6C8CAF301F54}"/>
              </a:ext>
            </a:extLst>
          </p:cNvPr>
          <p:cNvSpPr txBox="1"/>
          <p:nvPr/>
        </p:nvSpPr>
        <p:spPr>
          <a:xfrm>
            <a:off x="7618956" y="6048355"/>
            <a:ext cx="696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User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731946-5137-6E44-AA3D-1BFD98FECE91}"/>
              </a:ext>
            </a:extLst>
          </p:cNvPr>
          <p:cNvSpPr txBox="1"/>
          <p:nvPr/>
        </p:nvSpPr>
        <p:spPr>
          <a:xfrm>
            <a:off x="4355957" y="3937113"/>
            <a:ext cx="1030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Web Application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0034A35-0649-3442-B7DC-5BB23310A6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1711" y="2504120"/>
            <a:ext cx="366234" cy="597051"/>
          </a:xfrm>
          <a:prstGeom prst="rect">
            <a:avLst/>
          </a:prstGeom>
        </p:spPr>
      </p:pic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9482349D-68F2-124E-826F-FBB4AB01E2D4}"/>
              </a:ext>
            </a:extLst>
          </p:cNvPr>
          <p:cNvCxnSpPr>
            <a:cxnSpLocks/>
            <a:stCxn id="50" idx="3"/>
            <a:endCxn id="19" idx="1"/>
          </p:cNvCxnSpPr>
          <p:nvPr/>
        </p:nvCxnSpPr>
        <p:spPr>
          <a:xfrm flipV="1">
            <a:off x="6451364" y="3814640"/>
            <a:ext cx="987336" cy="93122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BACEF7EB-7AB8-F140-ACD7-B35811C59680}"/>
              </a:ext>
            </a:extLst>
          </p:cNvPr>
          <p:cNvCxnSpPr>
            <a:cxnSpLocks/>
            <a:stCxn id="50" idx="3"/>
            <a:endCxn id="20" idx="1"/>
          </p:cNvCxnSpPr>
          <p:nvPr/>
        </p:nvCxnSpPr>
        <p:spPr>
          <a:xfrm>
            <a:off x="6451364" y="4745862"/>
            <a:ext cx="987336" cy="95387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3D9D0DA7-0F2F-3041-90D2-5132C8ABFDC5}"/>
              </a:ext>
            </a:extLst>
          </p:cNvPr>
          <p:cNvCxnSpPr>
            <a:cxnSpLocks/>
            <a:stCxn id="50" idx="3"/>
            <a:endCxn id="8" idx="1"/>
          </p:cNvCxnSpPr>
          <p:nvPr/>
        </p:nvCxnSpPr>
        <p:spPr>
          <a:xfrm>
            <a:off x="6451364" y="4745862"/>
            <a:ext cx="987336" cy="1132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B54EE65-1D7D-D540-8EA9-87E0EF271DAE}"/>
              </a:ext>
            </a:extLst>
          </p:cNvPr>
          <p:cNvSpPr txBox="1"/>
          <p:nvPr/>
        </p:nvSpPr>
        <p:spPr>
          <a:xfrm>
            <a:off x="5450889" y="2793204"/>
            <a:ext cx="1192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Notification</a:t>
            </a: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45AEF64C-4F5E-F247-9052-25106AA9B57B}"/>
              </a:ext>
            </a:extLst>
          </p:cNvPr>
          <p:cNvCxnSpPr>
            <a:cxnSpLocks/>
            <a:stCxn id="19" idx="0"/>
            <a:endCxn id="51" idx="1"/>
          </p:cNvCxnSpPr>
          <p:nvPr/>
        </p:nvCxnSpPr>
        <p:spPr>
          <a:xfrm rot="5400000" flipH="1" flipV="1">
            <a:off x="7590030" y="2834433"/>
            <a:ext cx="713468" cy="64989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BC858F91-1720-C744-B0DC-A3124EBDD107}"/>
              </a:ext>
            </a:extLst>
          </p:cNvPr>
          <p:cNvCxnSpPr>
            <a:cxnSpLocks/>
            <a:stCxn id="94" idx="1"/>
            <a:endCxn id="52" idx="0"/>
          </p:cNvCxnSpPr>
          <p:nvPr/>
        </p:nvCxnSpPr>
        <p:spPr>
          <a:xfrm rot="10800000" flipV="1">
            <a:off x="1404800" y="2799171"/>
            <a:ext cx="5203008" cy="599817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>
            <a:extLst>
              <a:ext uri="{FF2B5EF4-FFF2-40B4-BE49-F238E27FC236}">
                <a16:creationId xmlns:a16="http://schemas.microsoft.com/office/drawing/2014/main" id="{15606D64-C38E-7448-80C6-DAE0C1C699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808" y="2500646"/>
            <a:ext cx="366234" cy="597051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7FF0E5EF-7588-3C46-936D-28A2D2C3CE5E}"/>
              </a:ext>
            </a:extLst>
          </p:cNvPr>
          <p:cNvSpPr txBox="1"/>
          <p:nvPr/>
        </p:nvSpPr>
        <p:spPr>
          <a:xfrm>
            <a:off x="8735337" y="2781956"/>
            <a:ext cx="1073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Inventory</a:t>
            </a:r>
          </a:p>
        </p:txBody>
      </p: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7178B921-1CE0-C14E-90FE-BFDD9255D1DD}"/>
              </a:ext>
            </a:extLst>
          </p:cNvPr>
          <p:cNvCxnSpPr>
            <a:cxnSpLocks/>
            <a:stCxn id="19" idx="0"/>
            <a:endCxn id="94" idx="3"/>
          </p:cNvCxnSpPr>
          <p:nvPr/>
        </p:nvCxnSpPr>
        <p:spPr>
          <a:xfrm rot="16200000" flipV="1">
            <a:off x="6939459" y="2833755"/>
            <a:ext cx="716942" cy="64777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66C84658-31C0-5048-9E05-0A42888252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5405911"/>
            <a:ext cx="478915" cy="58878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404D4B1-2522-B949-8395-F476720B8F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4468727"/>
            <a:ext cx="478915" cy="58878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826A19E-041B-8F4D-98BA-62B79E2F3F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3521250"/>
            <a:ext cx="478915" cy="588782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45AA672-1344-ED48-B4BE-300F7048B791}"/>
              </a:ext>
            </a:extLst>
          </p:cNvPr>
          <p:cNvCxnSpPr>
            <a:cxnSpLocks/>
            <a:stCxn id="20" idx="3"/>
            <a:endCxn id="40" idx="1"/>
          </p:cNvCxnSpPr>
          <p:nvPr/>
        </p:nvCxnSpPr>
        <p:spPr>
          <a:xfrm>
            <a:off x="7804934" y="5699741"/>
            <a:ext cx="2607308" cy="56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06BC6A6-6874-044A-B782-81EC4C158971}"/>
              </a:ext>
            </a:extLst>
          </p:cNvPr>
          <p:cNvCxnSpPr>
            <a:cxnSpLocks/>
            <a:stCxn id="8" idx="3"/>
            <a:endCxn id="41" idx="1"/>
          </p:cNvCxnSpPr>
          <p:nvPr/>
        </p:nvCxnSpPr>
        <p:spPr>
          <a:xfrm>
            <a:off x="7804934" y="4757191"/>
            <a:ext cx="2607308" cy="592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7AF2B87-90C7-7248-B541-1B79452010AC}"/>
              </a:ext>
            </a:extLst>
          </p:cNvPr>
          <p:cNvCxnSpPr>
            <a:cxnSpLocks/>
            <a:stCxn id="19" idx="3"/>
            <a:endCxn id="2" idx="1"/>
          </p:cNvCxnSpPr>
          <p:nvPr/>
        </p:nvCxnSpPr>
        <p:spPr>
          <a:xfrm flipV="1">
            <a:off x="7804934" y="3812350"/>
            <a:ext cx="576831" cy="229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C962E54-1925-9341-A7C4-C55B3BC6B2E3}"/>
              </a:ext>
            </a:extLst>
          </p:cNvPr>
          <p:cNvCxnSpPr>
            <a:cxnSpLocks/>
            <a:stCxn id="51" idx="3"/>
            <a:endCxn id="7" idx="1"/>
          </p:cNvCxnSpPr>
          <p:nvPr/>
        </p:nvCxnSpPr>
        <p:spPr>
          <a:xfrm flipV="1">
            <a:off x="8637945" y="2792443"/>
            <a:ext cx="1774297" cy="1020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CBB1548-D436-714D-AAA5-2B9CDB88947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765" y="3625563"/>
            <a:ext cx="466968" cy="37357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9F16526-E407-254A-9564-DF9366CDA1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7470" y="3516123"/>
            <a:ext cx="366234" cy="59705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9D7DA95-E83C-2244-8498-C80084F88BA1}"/>
              </a:ext>
            </a:extLst>
          </p:cNvPr>
          <p:cNvSpPr txBox="1"/>
          <p:nvPr/>
        </p:nvSpPr>
        <p:spPr>
          <a:xfrm>
            <a:off x="8260220" y="4046544"/>
            <a:ext cx="776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Order </a:t>
            </a:r>
          </a:p>
          <a:p>
            <a:pPr algn="ctr"/>
            <a:r>
              <a:rPr lang="en-US" sz="1400" dirty="0"/>
              <a:t>Queue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9FC980-932E-9748-9714-6D0943D57E1E}"/>
              </a:ext>
            </a:extLst>
          </p:cNvPr>
          <p:cNvSpPr txBox="1"/>
          <p:nvPr/>
        </p:nvSpPr>
        <p:spPr>
          <a:xfrm>
            <a:off x="9077725" y="4055027"/>
            <a:ext cx="976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Order </a:t>
            </a:r>
          </a:p>
          <a:p>
            <a:pPr algn="ctr"/>
            <a:r>
              <a:rPr lang="en-US" sz="1400" dirty="0"/>
              <a:t>Processing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7BA34E5-5189-634F-8813-81C5BBC956B7}"/>
              </a:ext>
            </a:extLst>
          </p:cNvPr>
          <p:cNvCxnSpPr>
            <a:cxnSpLocks/>
            <a:stCxn id="2" idx="3"/>
            <a:endCxn id="34" idx="1"/>
          </p:cNvCxnSpPr>
          <p:nvPr/>
        </p:nvCxnSpPr>
        <p:spPr>
          <a:xfrm>
            <a:off x="8848733" y="3812350"/>
            <a:ext cx="468737" cy="229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F4694D2-77DD-6B49-9051-F675B524B044}"/>
              </a:ext>
            </a:extLst>
          </p:cNvPr>
          <p:cNvCxnSpPr>
            <a:cxnSpLocks/>
            <a:stCxn id="34" idx="3"/>
            <a:endCxn id="42" idx="1"/>
          </p:cNvCxnSpPr>
          <p:nvPr/>
        </p:nvCxnSpPr>
        <p:spPr>
          <a:xfrm>
            <a:off x="9683704" y="3814649"/>
            <a:ext cx="728538" cy="99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219474C2-FE7B-F041-91B7-4202B2917E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5130" y="4447336"/>
            <a:ext cx="366234" cy="59705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E68A0D9-8B81-6840-AD42-87400768F17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8545" y="3398989"/>
            <a:ext cx="332509" cy="598935"/>
          </a:xfrm>
          <a:prstGeom prst="rect">
            <a:avLst/>
          </a:prstGeom>
        </p:spPr>
      </p:pic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17BC8715-FFB5-7340-90EA-8C974941CFC2}"/>
              </a:ext>
            </a:extLst>
          </p:cNvPr>
          <p:cNvCxnSpPr>
            <a:cxnSpLocks/>
            <a:stCxn id="52" idx="3"/>
            <a:endCxn id="57" idx="0"/>
          </p:cNvCxnSpPr>
          <p:nvPr/>
        </p:nvCxnSpPr>
        <p:spPr>
          <a:xfrm>
            <a:off x="1571054" y="3698457"/>
            <a:ext cx="4077802" cy="793728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081BF8A-248F-1F45-B3B1-9441A26AA421}"/>
              </a:ext>
            </a:extLst>
          </p:cNvPr>
          <p:cNvCxnSpPr>
            <a:cxnSpLocks/>
            <a:stCxn id="10" idx="3"/>
            <a:endCxn id="57" idx="1"/>
          </p:cNvCxnSpPr>
          <p:nvPr/>
        </p:nvCxnSpPr>
        <p:spPr>
          <a:xfrm flipV="1">
            <a:off x="4989144" y="4743663"/>
            <a:ext cx="412306" cy="841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6B5DE9A-C831-1D46-8226-FD8622F31E15}"/>
              </a:ext>
            </a:extLst>
          </p:cNvPr>
          <p:cNvSpPr txBox="1"/>
          <p:nvPr/>
        </p:nvSpPr>
        <p:spPr>
          <a:xfrm>
            <a:off x="5778175" y="5301209"/>
            <a:ext cx="106208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Aggregator/</a:t>
            </a:r>
          </a:p>
          <a:p>
            <a:pPr algn="ctr"/>
            <a:r>
              <a:rPr lang="en-US" sz="1400" dirty="0"/>
              <a:t>Gateway</a:t>
            </a:r>
          </a:p>
          <a:p>
            <a:pPr algn="ctr"/>
            <a:r>
              <a:rPr lang="en-US" sz="1400" dirty="0"/>
              <a:t>Service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A4BCAB91-13EA-3646-A5C1-B0BFBFF1D9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1100" y="3668514"/>
            <a:ext cx="366234" cy="59705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0E40D3D-2227-8E44-9BCA-42AE3BA8B5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0208" y="2653046"/>
            <a:ext cx="366234" cy="59705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8E66848-3319-AC40-9083-92937D779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4111" y="2656520"/>
            <a:ext cx="366234" cy="59705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0AB5B3FE-1698-C74D-A146-11BB873C0E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7530" y="4599736"/>
            <a:ext cx="366234" cy="59705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A469251-5E5B-9B4F-A0B7-F7DD417A12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9930" y="4752136"/>
            <a:ext cx="366234" cy="59705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2A5CAFF0-FDFE-C84F-9ED3-532EEB0EC5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8109" y="4596420"/>
            <a:ext cx="513435" cy="6161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DAA2FE-BBBA-CB45-9DA1-951CD3534FF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5216" y="4500562"/>
            <a:ext cx="494812" cy="502955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7FED2C0-003F-5D44-A430-20313DB7F144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4030028" y="4752040"/>
            <a:ext cx="445681" cy="41"/>
          </a:xfrm>
          <a:prstGeom prst="straightConnector1">
            <a:avLst/>
          </a:prstGeom>
          <a:ln w="25400" cmpd="dbl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CCCCECAB-FFD0-AB4B-B55F-156FBF1FF1F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1450" y="4492185"/>
            <a:ext cx="494812" cy="502955"/>
          </a:xfrm>
          <a:prstGeom prst="rect">
            <a:avLst/>
          </a:prstGeom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FFD324C-DB85-D14B-BCBD-3C199AFDB02E}"/>
              </a:ext>
            </a:extLst>
          </p:cNvPr>
          <p:cNvCxnSpPr>
            <a:cxnSpLocks/>
            <a:stCxn id="57" idx="3"/>
            <a:endCxn id="50" idx="1"/>
          </p:cNvCxnSpPr>
          <p:nvPr/>
        </p:nvCxnSpPr>
        <p:spPr>
          <a:xfrm>
            <a:off x="5896262" y="4743663"/>
            <a:ext cx="188868" cy="219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>
            <a:extLst>
              <a:ext uri="{FF2B5EF4-FFF2-40B4-BE49-F238E27FC236}">
                <a16:creationId xmlns:a16="http://schemas.microsoft.com/office/drawing/2014/main" id="{E76DBCE1-F082-5045-848B-24F7E53DC6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5847" y="3426006"/>
            <a:ext cx="366234" cy="59705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D6C0CB57-3C15-8E42-989B-FFD13BAC46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8247" y="3578406"/>
            <a:ext cx="366234" cy="59705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72488BF-8223-3A48-8898-3BC6CA4BC7FC}"/>
              </a:ext>
            </a:extLst>
          </p:cNvPr>
          <p:cNvSpPr txBox="1"/>
          <p:nvPr/>
        </p:nvSpPr>
        <p:spPr>
          <a:xfrm>
            <a:off x="4718049" y="3272560"/>
            <a:ext cx="1520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Discovery Service</a:t>
            </a:r>
          </a:p>
        </p:txBody>
      </p: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D37D136C-1421-CD48-8A6A-146D3F2C7A77}"/>
              </a:ext>
            </a:extLst>
          </p:cNvPr>
          <p:cNvCxnSpPr>
            <a:cxnSpLocks/>
            <a:stCxn id="50" idx="0"/>
            <a:endCxn id="70" idx="1"/>
          </p:cNvCxnSpPr>
          <p:nvPr/>
        </p:nvCxnSpPr>
        <p:spPr>
          <a:xfrm rot="16200000" flipV="1">
            <a:off x="5830645" y="4009734"/>
            <a:ext cx="722804" cy="152400"/>
          </a:xfrm>
          <a:prstGeom prst="bentConnector4">
            <a:avLst>
              <a:gd name="adj1" fmla="val 29349"/>
              <a:gd name="adj2" fmla="val 27015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AD50856-C432-214A-B00E-3180FF43D98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7974" y="4919226"/>
            <a:ext cx="521031" cy="521031"/>
          </a:xfrm>
          <a:prstGeom prst="rect">
            <a:avLst/>
          </a:prstGeom>
        </p:spPr>
      </p:pic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EEA48487-1A5A-384B-B0F3-0C2CA5475297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 flipV="1">
            <a:off x="7804934" y="5179742"/>
            <a:ext cx="1583040" cy="51999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14524520-B96E-954E-A3B1-44772E5FDC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1100" y="5553615"/>
            <a:ext cx="366234" cy="597051"/>
          </a:xfrm>
          <a:prstGeom prst="rect">
            <a:avLst/>
          </a:prstGeom>
        </p:spPr>
      </p:pic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8124E4BB-819B-FF41-BCDA-9291D984CC4B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7804934" y="4757191"/>
            <a:ext cx="1583040" cy="42255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id="{4BB40DB4-850C-3049-B242-5BA5FCCC04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1100" y="4611065"/>
            <a:ext cx="366234" cy="597051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8C25168B-CA4D-9F4E-959A-1521CBBC9B1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7542" y="5267089"/>
            <a:ext cx="521031" cy="521031"/>
          </a:xfrm>
          <a:prstGeom prst="rect">
            <a:avLst/>
          </a:prstGeom>
        </p:spPr>
      </p:pic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A626A0B9-A7A2-8D46-B2BC-9CD113C655CB}"/>
              </a:ext>
            </a:extLst>
          </p:cNvPr>
          <p:cNvCxnSpPr>
            <a:cxnSpLocks/>
            <a:stCxn id="69" idx="2"/>
            <a:endCxn id="81" idx="1"/>
          </p:cNvCxnSpPr>
          <p:nvPr/>
        </p:nvCxnSpPr>
        <p:spPr>
          <a:xfrm rot="16200000" flipH="1">
            <a:off x="4808653" y="5288715"/>
            <a:ext cx="315063" cy="16271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62DBD04-2F0C-A746-8AB8-C148AF552842}"/>
              </a:ext>
            </a:extLst>
          </p:cNvPr>
          <p:cNvSpPr txBox="1"/>
          <p:nvPr/>
        </p:nvSpPr>
        <p:spPr>
          <a:xfrm>
            <a:off x="9044584" y="5371508"/>
            <a:ext cx="1278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Object Cache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DEABBE8-C9D4-9A44-AD68-F376EE809AD7}"/>
              </a:ext>
            </a:extLst>
          </p:cNvPr>
          <p:cNvSpPr txBox="1"/>
          <p:nvPr/>
        </p:nvSpPr>
        <p:spPr>
          <a:xfrm>
            <a:off x="4704151" y="5733722"/>
            <a:ext cx="1278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Session Cache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E9E887E3-3351-7049-97F2-3775BC47847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6072" y="4116312"/>
            <a:ext cx="377843" cy="377843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5E1AF6EF-F009-CF41-9A88-096A79AED219}"/>
              </a:ext>
            </a:extLst>
          </p:cNvPr>
          <p:cNvSpPr txBox="1"/>
          <p:nvPr/>
        </p:nvSpPr>
        <p:spPr>
          <a:xfrm>
            <a:off x="3229493" y="3844035"/>
            <a:ext cx="1278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HTTP Cache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781B018D-37DF-6C45-BABF-6BC7BA9D993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5877" y="4051160"/>
            <a:ext cx="377843" cy="377843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F5D78921-D260-CC42-90CA-0B6314962F17}"/>
              </a:ext>
            </a:extLst>
          </p:cNvPr>
          <p:cNvSpPr txBox="1"/>
          <p:nvPr/>
        </p:nvSpPr>
        <p:spPr>
          <a:xfrm>
            <a:off x="1441141" y="4086602"/>
            <a:ext cx="1278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HTTP Cache</a:t>
            </a:r>
          </a:p>
        </p:txBody>
      </p: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6693C097-CCF4-6A42-9CF3-BC0A9100C361}"/>
              </a:ext>
            </a:extLst>
          </p:cNvPr>
          <p:cNvCxnSpPr>
            <a:cxnSpLocks/>
            <a:stCxn id="34" idx="0"/>
            <a:endCxn id="66" idx="2"/>
          </p:cNvCxnSpPr>
          <p:nvPr/>
        </p:nvCxnSpPr>
        <p:spPr>
          <a:xfrm rot="16200000" flipV="1">
            <a:off x="8922632" y="2938167"/>
            <a:ext cx="262552" cy="89335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0FAF2F8-CEDB-F344-93F4-A1FFC1DBDBC8}"/>
              </a:ext>
            </a:extLst>
          </p:cNvPr>
          <p:cNvSpPr txBox="1"/>
          <p:nvPr/>
        </p:nvSpPr>
        <p:spPr>
          <a:xfrm>
            <a:off x="1848757" y="5354619"/>
            <a:ext cx="1979773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Compressed Response</a:t>
            </a:r>
          </a:p>
          <a:p>
            <a:r>
              <a:rPr lang="en-US" sz="1400" dirty="0"/>
              <a:t>Variable Width Encoding</a:t>
            </a:r>
          </a:p>
        </p:txBody>
      </p: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5A32A93E-1E3C-CC40-B2D5-FF3A2C75BD89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3828530" y="4791655"/>
            <a:ext cx="412979" cy="824574"/>
          </a:xfrm>
          <a:prstGeom prst="bentConnector2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758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8EFAA3-4CC7-C448-968F-C2810AB83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Serving Static Data</a:t>
            </a:r>
            <a:endParaRPr lang="en-US" i="1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7EB90993-8E71-5542-9E81-0E79339AB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throughput Cloud Object Stores for serving static content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8776EC-10D4-6B49-945E-0C19E7E9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2E5B76-5D0E-DC4B-8EDE-40C5DE71ED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2251314"/>
            <a:ext cx="478915" cy="5887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046A93-E8C8-7249-9BAE-AA49F9A69F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700" y="4211927"/>
            <a:ext cx="366234" cy="5970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4EBE8C-A90F-DB4D-9AF7-89E30851BF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681" y="4199990"/>
            <a:ext cx="1048241" cy="6289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FAE178-BBD0-BB45-973F-A39C2AA1C0D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5709" y="4197282"/>
            <a:ext cx="513435" cy="61612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76A3317-D39F-6A4E-9CE5-A77E1F781505}"/>
              </a:ext>
            </a:extLst>
          </p:cNvPr>
          <p:cNvCxnSpPr>
            <a:cxnSpLocks/>
            <a:stCxn id="9" idx="3"/>
            <a:endCxn id="4" idx="1"/>
          </p:cNvCxnSpPr>
          <p:nvPr/>
        </p:nvCxnSpPr>
        <p:spPr>
          <a:xfrm flipV="1">
            <a:off x="1928922" y="4505302"/>
            <a:ext cx="1501364" cy="916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ED7EC9D4-ADCD-8E49-8D63-5823BF7984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700" y="3269376"/>
            <a:ext cx="366234" cy="5970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CDE5D8-0139-7E49-A3F1-026AC5DDFD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700" y="5154477"/>
            <a:ext cx="366234" cy="59705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96A4AA0-C3B5-3849-962A-88A23AABE220}"/>
              </a:ext>
            </a:extLst>
          </p:cNvPr>
          <p:cNvSpPr txBox="1"/>
          <p:nvPr/>
        </p:nvSpPr>
        <p:spPr>
          <a:xfrm>
            <a:off x="7742822" y="3900279"/>
            <a:ext cx="617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Order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AC1231-69BA-D947-B3FF-86CFDBFC40C1}"/>
              </a:ext>
            </a:extLst>
          </p:cNvPr>
          <p:cNvSpPr txBox="1"/>
          <p:nvPr/>
        </p:nvSpPr>
        <p:spPr>
          <a:xfrm>
            <a:off x="7730992" y="4797094"/>
            <a:ext cx="773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Catalog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5FCA067-34E1-F14E-88D9-6C8CAF301F54}"/>
              </a:ext>
            </a:extLst>
          </p:cNvPr>
          <p:cNvSpPr txBox="1"/>
          <p:nvPr/>
        </p:nvSpPr>
        <p:spPr>
          <a:xfrm>
            <a:off x="7618956" y="5801617"/>
            <a:ext cx="696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User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731946-5137-6E44-AA3D-1BFD98FECE91}"/>
              </a:ext>
            </a:extLst>
          </p:cNvPr>
          <p:cNvSpPr txBox="1"/>
          <p:nvPr/>
        </p:nvSpPr>
        <p:spPr>
          <a:xfrm>
            <a:off x="3781632" y="4033513"/>
            <a:ext cx="878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Dynamic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0034A35-0649-3442-B7DC-5BB23310A6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1711" y="2257382"/>
            <a:ext cx="366234" cy="597051"/>
          </a:xfrm>
          <a:prstGeom prst="rect">
            <a:avLst/>
          </a:prstGeom>
        </p:spPr>
      </p:pic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9482349D-68F2-124E-826F-FBB4AB01E2D4}"/>
              </a:ext>
            </a:extLst>
          </p:cNvPr>
          <p:cNvCxnSpPr>
            <a:cxnSpLocks/>
            <a:stCxn id="50" idx="3"/>
            <a:endCxn id="19" idx="1"/>
          </p:cNvCxnSpPr>
          <p:nvPr/>
        </p:nvCxnSpPr>
        <p:spPr>
          <a:xfrm flipV="1">
            <a:off x="6451364" y="3567902"/>
            <a:ext cx="987336" cy="93122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BACEF7EB-7AB8-F140-ACD7-B35811C59680}"/>
              </a:ext>
            </a:extLst>
          </p:cNvPr>
          <p:cNvCxnSpPr>
            <a:cxnSpLocks/>
            <a:stCxn id="50" idx="3"/>
            <a:endCxn id="20" idx="1"/>
          </p:cNvCxnSpPr>
          <p:nvPr/>
        </p:nvCxnSpPr>
        <p:spPr>
          <a:xfrm>
            <a:off x="6451364" y="4499124"/>
            <a:ext cx="987336" cy="95387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3D9D0DA7-0F2F-3041-90D2-5132C8ABFDC5}"/>
              </a:ext>
            </a:extLst>
          </p:cNvPr>
          <p:cNvCxnSpPr>
            <a:cxnSpLocks/>
            <a:stCxn id="50" idx="3"/>
            <a:endCxn id="8" idx="1"/>
          </p:cNvCxnSpPr>
          <p:nvPr/>
        </p:nvCxnSpPr>
        <p:spPr>
          <a:xfrm>
            <a:off x="6451364" y="4499124"/>
            <a:ext cx="987336" cy="1132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B54EE65-1D7D-D540-8EA9-87E0EF271DAE}"/>
              </a:ext>
            </a:extLst>
          </p:cNvPr>
          <p:cNvSpPr txBox="1"/>
          <p:nvPr/>
        </p:nvSpPr>
        <p:spPr>
          <a:xfrm>
            <a:off x="5450889" y="2546466"/>
            <a:ext cx="1192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Notification</a:t>
            </a: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45AEF64C-4F5E-F247-9052-25106AA9B57B}"/>
              </a:ext>
            </a:extLst>
          </p:cNvPr>
          <p:cNvCxnSpPr>
            <a:cxnSpLocks/>
            <a:stCxn id="19" idx="0"/>
            <a:endCxn id="51" idx="1"/>
          </p:cNvCxnSpPr>
          <p:nvPr/>
        </p:nvCxnSpPr>
        <p:spPr>
          <a:xfrm rot="5400000" flipH="1" flipV="1">
            <a:off x="7590030" y="2587695"/>
            <a:ext cx="713468" cy="64989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BC858F91-1720-C744-B0DC-A3124EBDD107}"/>
              </a:ext>
            </a:extLst>
          </p:cNvPr>
          <p:cNvCxnSpPr>
            <a:cxnSpLocks/>
            <a:stCxn id="94" idx="1"/>
            <a:endCxn id="52" idx="0"/>
          </p:cNvCxnSpPr>
          <p:nvPr/>
        </p:nvCxnSpPr>
        <p:spPr>
          <a:xfrm rot="10800000" flipV="1">
            <a:off x="1404800" y="2552433"/>
            <a:ext cx="5203008" cy="569837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>
            <a:extLst>
              <a:ext uri="{FF2B5EF4-FFF2-40B4-BE49-F238E27FC236}">
                <a16:creationId xmlns:a16="http://schemas.microsoft.com/office/drawing/2014/main" id="{15606D64-C38E-7448-80C6-DAE0C1C699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808" y="2253908"/>
            <a:ext cx="366234" cy="597051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7FF0E5EF-7588-3C46-936D-28A2D2C3CE5E}"/>
              </a:ext>
            </a:extLst>
          </p:cNvPr>
          <p:cNvSpPr txBox="1"/>
          <p:nvPr/>
        </p:nvSpPr>
        <p:spPr>
          <a:xfrm>
            <a:off x="8735337" y="2535218"/>
            <a:ext cx="1073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Inventory</a:t>
            </a:r>
          </a:p>
        </p:txBody>
      </p: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7178B921-1CE0-C14E-90FE-BFDD9255D1DD}"/>
              </a:ext>
            </a:extLst>
          </p:cNvPr>
          <p:cNvCxnSpPr>
            <a:cxnSpLocks/>
            <a:stCxn id="19" idx="0"/>
            <a:endCxn id="94" idx="3"/>
          </p:cNvCxnSpPr>
          <p:nvPr/>
        </p:nvCxnSpPr>
        <p:spPr>
          <a:xfrm rot="16200000" flipV="1">
            <a:off x="6939459" y="2587017"/>
            <a:ext cx="716942" cy="64777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66C84658-31C0-5048-9E05-0A42888252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5159173"/>
            <a:ext cx="478915" cy="58878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404D4B1-2522-B949-8395-F476720B8F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4221989"/>
            <a:ext cx="478915" cy="58878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826A19E-041B-8F4D-98BA-62B79E2F3F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3274512"/>
            <a:ext cx="478915" cy="588782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45AA672-1344-ED48-B4BE-300F7048B791}"/>
              </a:ext>
            </a:extLst>
          </p:cNvPr>
          <p:cNvCxnSpPr>
            <a:cxnSpLocks/>
            <a:stCxn id="20" idx="3"/>
            <a:endCxn id="40" idx="1"/>
          </p:cNvCxnSpPr>
          <p:nvPr/>
        </p:nvCxnSpPr>
        <p:spPr>
          <a:xfrm>
            <a:off x="7804934" y="5453003"/>
            <a:ext cx="2607308" cy="56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06BC6A6-6874-044A-B782-81EC4C158971}"/>
              </a:ext>
            </a:extLst>
          </p:cNvPr>
          <p:cNvCxnSpPr>
            <a:cxnSpLocks/>
            <a:stCxn id="8" idx="3"/>
            <a:endCxn id="41" idx="1"/>
          </p:cNvCxnSpPr>
          <p:nvPr/>
        </p:nvCxnSpPr>
        <p:spPr>
          <a:xfrm>
            <a:off x="7804934" y="4510453"/>
            <a:ext cx="2607308" cy="592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7AF2B87-90C7-7248-B541-1B79452010AC}"/>
              </a:ext>
            </a:extLst>
          </p:cNvPr>
          <p:cNvCxnSpPr>
            <a:cxnSpLocks/>
            <a:stCxn id="19" idx="3"/>
            <a:endCxn id="2" idx="1"/>
          </p:cNvCxnSpPr>
          <p:nvPr/>
        </p:nvCxnSpPr>
        <p:spPr>
          <a:xfrm flipV="1">
            <a:off x="7804934" y="3565612"/>
            <a:ext cx="576831" cy="229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C962E54-1925-9341-A7C4-C55B3BC6B2E3}"/>
              </a:ext>
            </a:extLst>
          </p:cNvPr>
          <p:cNvCxnSpPr>
            <a:cxnSpLocks/>
            <a:stCxn id="51" idx="3"/>
            <a:endCxn id="7" idx="1"/>
          </p:cNvCxnSpPr>
          <p:nvPr/>
        </p:nvCxnSpPr>
        <p:spPr>
          <a:xfrm flipV="1">
            <a:off x="8637945" y="2545705"/>
            <a:ext cx="1774297" cy="1020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CBB1548-D436-714D-AAA5-2B9CDB88947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765" y="3378825"/>
            <a:ext cx="466968" cy="37357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9F16526-E407-254A-9564-DF9366CDA1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7470" y="3269385"/>
            <a:ext cx="366234" cy="59705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9D7DA95-E83C-2244-8498-C80084F88BA1}"/>
              </a:ext>
            </a:extLst>
          </p:cNvPr>
          <p:cNvSpPr txBox="1"/>
          <p:nvPr/>
        </p:nvSpPr>
        <p:spPr>
          <a:xfrm>
            <a:off x="8260220" y="3799806"/>
            <a:ext cx="776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Order </a:t>
            </a:r>
          </a:p>
          <a:p>
            <a:pPr algn="ctr"/>
            <a:r>
              <a:rPr lang="en-US" sz="1400" dirty="0"/>
              <a:t>Queue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9FC980-932E-9748-9714-6D0943D57E1E}"/>
              </a:ext>
            </a:extLst>
          </p:cNvPr>
          <p:cNvSpPr txBox="1"/>
          <p:nvPr/>
        </p:nvSpPr>
        <p:spPr>
          <a:xfrm>
            <a:off x="9077725" y="3808289"/>
            <a:ext cx="976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Order </a:t>
            </a:r>
          </a:p>
          <a:p>
            <a:pPr algn="ctr"/>
            <a:r>
              <a:rPr lang="en-US" sz="1400" dirty="0"/>
              <a:t>Processing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7BA34E5-5189-634F-8813-81C5BBC956B7}"/>
              </a:ext>
            </a:extLst>
          </p:cNvPr>
          <p:cNvCxnSpPr>
            <a:cxnSpLocks/>
            <a:stCxn id="2" idx="3"/>
            <a:endCxn id="34" idx="1"/>
          </p:cNvCxnSpPr>
          <p:nvPr/>
        </p:nvCxnSpPr>
        <p:spPr>
          <a:xfrm>
            <a:off x="8848733" y="3565612"/>
            <a:ext cx="468737" cy="229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F4694D2-77DD-6B49-9051-F675B524B044}"/>
              </a:ext>
            </a:extLst>
          </p:cNvPr>
          <p:cNvCxnSpPr>
            <a:cxnSpLocks/>
            <a:stCxn id="34" idx="3"/>
            <a:endCxn id="42" idx="1"/>
          </p:cNvCxnSpPr>
          <p:nvPr/>
        </p:nvCxnSpPr>
        <p:spPr>
          <a:xfrm>
            <a:off x="9683704" y="3567911"/>
            <a:ext cx="728538" cy="99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219474C2-FE7B-F041-91B7-4202B2917E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5130" y="4200598"/>
            <a:ext cx="366234" cy="59705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E68A0D9-8B81-6840-AD42-87400768F17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8545" y="3122271"/>
            <a:ext cx="332509" cy="598935"/>
          </a:xfrm>
          <a:prstGeom prst="rect">
            <a:avLst/>
          </a:prstGeom>
        </p:spPr>
      </p:pic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17BC8715-FFB5-7340-90EA-8C974941CFC2}"/>
              </a:ext>
            </a:extLst>
          </p:cNvPr>
          <p:cNvCxnSpPr>
            <a:cxnSpLocks/>
            <a:stCxn id="52" idx="3"/>
            <a:endCxn id="57" idx="0"/>
          </p:cNvCxnSpPr>
          <p:nvPr/>
        </p:nvCxnSpPr>
        <p:spPr>
          <a:xfrm>
            <a:off x="1571054" y="3421739"/>
            <a:ext cx="4077802" cy="823708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081BF8A-248F-1F45-B3B1-9441A26AA421}"/>
              </a:ext>
            </a:extLst>
          </p:cNvPr>
          <p:cNvCxnSpPr>
            <a:cxnSpLocks/>
            <a:stCxn id="10" idx="3"/>
            <a:endCxn id="57" idx="1"/>
          </p:cNvCxnSpPr>
          <p:nvPr/>
        </p:nvCxnSpPr>
        <p:spPr>
          <a:xfrm flipV="1">
            <a:off x="4989144" y="4496925"/>
            <a:ext cx="412306" cy="841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6B5DE9A-C831-1D46-8226-FD8622F31E15}"/>
              </a:ext>
            </a:extLst>
          </p:cNvPr>
          <p:cNvSpPr txBox="1"/>
          <p:nvPr/>
        </p:nvSpPr>
        <p:spPr>
          <a:xfrm>
            <a:off x="5812640" y="5054471"/>
            <a:ext cx="993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Aggregator</a:t>
            </a:r>
          </a:p>
          <a:p>
            <a:pPr algn="ctr"/>
            <a:r>
              <a:rPr lang="en-US" sz="1400" dirty="0"/>
              <a:t>Service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A4BCAB91-13EA-3646-A5C1-B0BFBFF1D9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1100" y="3421776"/>
            <a:ext cx="366234" cy="59705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0E40D3D-2227-8E44-9BCA-42AE3BA8B5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0208" y="2406308"/>
            <a:ext cx="366234" cy="59705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8E66848-3319-AC40-9083-92937D779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4111" y="2409782"/>
            <a:ext cx="366234" cy="59705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0AB5B3FE-1698-C74D-A146-11BB873C0E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7530" y="4352998"/>
            <a:ext cx="366234" cy="59705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A469251-5E5B-9B4F-A0B7-F7DD417A12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9930" y="4505398"/>
            <a:ext cx="366234" cy="59705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2A5CAFF0-FDFE-C84F-9ED3-532EEB0EC5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8109" y="4349682"/>
            <a:ext cx="513435" cy="6161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DAA2FE-BBBA-CB45-9DA1-951CD3534FF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0286" y="4253824"/>
            <a:ext cx="494812" cy="502955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7FED2C0-003F-5D44-A430-20313DB7F144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3925098" y="4505302"/>
            <a:ext cx="550611" cy="4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CCCCECAB-FFD0-AB4B-B55F-156FBF1FF1F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1450" y="4245447"/>
            <a:ext cx="494812" cy="502955"/>
          </a:xfrm>
          <a:prstGeom prst="rect">
            <a:avLst/>
          </a:prstGeom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FFD324C-DB85-D14B-BCBD-3C199AFDB02E}"/>
              </a:ext>
            </a:extLst>
          </p:cNvPr>
          <p:cNvCxnSpPr>
            <a:cxnSpLocks/>
            <a:stCxn id="57" idx="3"/>
            <a:endCxn id="50" idx="1"/>
          </p:cNvCxnSpPr>
          <p:nvPr/>
        </p:nvCxnSpPr>
        <p:spPr>
          <a:xfrm>
            <a:off x="5896262" y="4496925"/>
            <a:ext cx="188868" cy="219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>
            <a:extLst>
              <a:ext uri="{FF2B5EF4-FFF2-40B4-BE49-F238E27FC236}">
                <a16:creationId xmlns:a16="http://schemas.microsoft.com/office/drawing/2014/main" id="{E76DBCE1-F082-5045-848B-24F7E53DC6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5847" y="3179268"/>
            <a:ext cx="366234" cy="59705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D6C0CB57-3C15-8E42-989B-FFD13BAC46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8247" y="3331668"/>
            <a:ext cx="366234" cy="59705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72488BF-8223-3A48-8898-3BC6CA4BC7FC}"/>
              </a:ext>
            </a:extLst>
          </p:cNvPr>
          <p:cNvSpPr txBox="1"/>
          <p:nvPr/>
        </p:nvSpPr>
        <p:spPr>
          <a:xfrm>
            <a:off x="5348579" y="3025823"/>
            <a:ext cx="889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Discovery</a:t>
            </a:r>
          </a:p>
        </p:txBody>
      </p: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D37D136C-1421-CD48-8A6A-146D3F2C7A77}"/>
              </a:ext>
            </a:extLst>
          </p:cNvPr>
          <p:cNvCxnSpPr>
            <a:cxnSpLocks/>
            <a:stCxn id="50" idx="0"/>
            <a:endCxn id="70" idx="1"/>
          </p:cNvCxnSpPr>
          <p:nvPr/>
        </p:nvCxnSpPr>
        <p:spPr>
          <a:xfrm rot="16200000" flipV="1">
            <a:off x="5830645" y="3762996"/>
            <a:ext cx="722804" cy="152400"/>
          </a:xfrm>
          <a:prstGeom prst="bentConnector4">
            <a:avLst>
              <a:gd name="adj1" fmla="val 29349"/>
              <a:gd name="adj2" fmla="val 27015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AD50856-C432-214A-B00E-3180FF43D98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7974" y="4672488"/>
            <a:ext cx="521031" cy="521031"/>
          </a:xfrm>
          <a:prstGeom prst="rect">
            <a:avLst/>
          </a:prstGeom>
        </p:spPr>
      </p:pic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EEA48487-1A5A-384B-B0F3-0C2CA5475297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 flipV="1">
            <a:off x="7804934" y="4933004"/>
            <a:ext cx="1583040" cy="51999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14524520-B96E-954E-A3B1-44772E5FDC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1100" y="5306877"/>
            <a:ext cx="366234" cy="597051"/>
          </a:xfrm>
          <a:prstGeom prst="rect">
            <a:avLst/>
          </a:prstGeom>
        </p:spPr>
      </p:pic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8124E4BB-819B-FF41-BCDA-9291D984CC4B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7804934" y="4510453"/>
            <a:ext cx="1583040" cy="42255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id="{4BB40DB4-850C-3049-B242-5BA5FCCC04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1100" y="4364327"/>
            <a:ext cx="366234" cy="597051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8C25168B-CA4D-9F4E-959A-1521CBBC9B1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7542" y="5020351"/>
            <a:ext cx="521031" cy="521031"/>
          </a:xfrm>
          <a:prstGeom prst="rect">
            <a:avLst/>
          </a:prstGeom>
        </p:spPr>
      </p:pic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A626A0B9-A7A2-8D46-B2BC-9CD113C655CB}"/>
              </a:ext>
            </a:extLst>
          </p:cNvPr>
          <p:cNvCxnSpPr>
            <a:cxnSpLocks/>
            <a:stCxn id="69" idx="2"/>
            <a:endCxn id="81" idx="1"/>
          </p:cNvCxnSpPr>
          <p:nvPr/>
        </p:nvCxnSpPr>
        <p:spPr>
          <a:xfrm rot="16200000" flipH="1">
            <a:off x="4808653" y="5041977"/>
            <a:ext cx="315063" cy="16271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62DBD04-2F0C-A746-8AB8-C148AF552842}"/>
              </a:ext>
            </a:extLst>
          </p:cNvPr>
          <p:cNvSpPr txBox="1"/>
          <p:nvPr/>
        </p:nvSpPr>
        <p:spPr>
          <a:xfrm>
            <a:off x="9044584" y="5124770"/>
            <a:ext cx="1278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Object Cache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DEABBE8-C9D4-9A44-AD68-F376EE809AD7}"/>
              </a:ext>
            </a:extLst>
          </p:cNvPr>
          <p:cNvSpPr txBox="1"/>
          <p:nvPr/>
        </p:nvSpPr>
        <p:spPr>
          <a:xfrm>
            <a:off x="4704151" y="5486984"/>
            <a:ext cx="1278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Session Cache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E9E887E3-3351-7049-97F2-3775BC47847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1143" y="4729101"/>
            <a:ext cx="377843" cy="377843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5E1AF6EF-F009-CF41-9A88-096A79AED219}"/>
              </a:ext>
            </a:extLst>
          </p:cNvPr>
          <p:cNvSpPr txBox="1"/>
          <p:nvPr/>
        </p:nvSpPr>
        <p:spPr>
          <a:xfrm>
            <a:off x="3070944" y="5071156"/>
            <a:ext cx="1278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HTTP Cache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781B018D-37DF-6C45-BABF-6BC7BA9D993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5877" y="3789432"/>
            <a:ext cx="377843" cy="377843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F5D78921-D260-CC42-90CA-0B6314962F17}"/>
              </a:ext>
            </a:extLst>
          </p:cNvPr>
          <p:cNvSpPr txBox="1"/>
          <p:nvPr/>
        </p:nvSpPr>
        <p:spPr>
          <a:xfrm>
            <a:off x="1441141" y="3824874"/>
            <a:ext cx="1278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HTTP Cache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885607-C115-1D40-9A6F-43333E21AAD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7276" y="3500444"/>
            <a:ext cx="541868" cy="541868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27AA323D-A625-5841-BFFA-14D0F4386E26}"/>
              </a:ext>
            </a:extLst>
          </p:cNvPr>
          <p:cNvSpPr txBox="1"/>
          <p:nvPr/>
        </p:nvSpPr>
        <p:spPr>
          <a:xfrm>
            <a:off x="3833451" y="3509252"/>
            <a:ext cx="615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Static</a:t>
            </a:r>
          </a:p>
        </p:txBody>
      </p: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66F11485-6C51-CE45-AE1B-3EB33BF3CDAA}"/>
              </a:ext>
            </a:extLst>
          </p:cNvPr>
          <p:cNvCxnSpPr>
            <a:cxnSpLocks/>
            <a:stCxn id="4" idx="0"/>
            <a:endCxn id="11" idx="1"/>
          </p:cNvCxnSpPr>
          <p:nvPr/>
        </p:nvCxnSpPr>
        <p:spPr>
          <a:xfrm rot="5400000" flipH="1" flipV="1">
            <a:off x="3821261" y="3627809"/>
            <a:ext cx="482446" cy="76958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A020085E-F428-F24E-928B-D9ECE0DE5A1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9676" y="3652844"/>
            <a:ext cx="541868" cy="541868"/>
          </a:xfrm>
          <a:prstGeom prst="rect">
            <a:avLst/>
          </a:prstGeom>
        </p:spPr>
      </p:pic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E3DA601B-CA4F-874B-BB10-90BB9AEC151A}"/>
              </a:ext>
            </a:extLst>
          </p:cNvPr>
          <p:cNvCxnSpPr>
            <a:cxnSpLocks/>
            <a:stCxn id="34" idx="0"/>
            <a:endCxn id="66" idx="2"/>
          </p:cNvCxnSpPr>
          <p:nvPr/>
        </p:nvCxnSpPr>
        <p:spPr>
          <a:xfrm rot="16200000" flipV="1">
            <a:off x="8922632" y="2691429"/>
            <a:ext cx="262552" cy="89335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982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8EFAA3-4CC7-C448-968F-C2810AB83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CDN &amp; Edge Proxy</a:t>
            </a:r>
            <a:endParaRPr lang="en-US" i="1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7EB90993-8E71-5542-9E81-0E79339AB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CDN for global distribution of static content</a:t>
            </a:r>
          </a:p>
          <a:p>
            <a:r>
              <a:rPr lang="en-US" dirty="0"/>
              <a:t>Edge Proxies for reducing latency through Early Termination, SSL Termination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8776EC-10D4-6B49-945E-0C19E7E9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2E5B76-5D0E-DC4B-8EDE-40C5DE71ED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2498052"/>
            <a:ext cx="478915" cy="5887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046A93-E8C8-7249-9BAE-AA49F9A69F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700" y="4458665"/>
            <a:ext cx="366234" cy="5970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4EBE8C-A90F-DB4D-9AF7-89E30851BF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681" y="4446728"/>
            <a:ext cx="1048241" cy="6289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FAE178-BBD0-BB45-973F-A39C2AA1C0D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5709" y="4444020"/>
            <a:ext cx="513435" cy="61612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76A3317-D39F-6A4E-9CE5-A77E1F781505}"/>
              </a:ext>
            </a:extLst>
          </p:cNvPr>
          <p:cNvCxnSpPr>
            <a:cxnSpLocks/>
            <a:stCxn id="9" idx="3"/>
            <a:endCxn id="4" idx="1"/>
          </p:cNvCxnSpPr>
          <p:nvPr/>
        </p:nvCxnSpPr>
        <p:spPr>
          <a:xfrm flipV="1">
            <a:off x="1928922" y="4752040"/>
            <a:ext cx="1501364" cy="916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ED7EC9D4-ADCD-8E49-8D63-5823BF7984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700" y="3516114"/>
            <a:ext cx="366234" cy="5970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CDE5D8-0139-7E49-A3F1-026AC5DDFD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700" y="5401215"/>
            <a:ext cx="366234" cy="59705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96A4AA0-C3B5-3849-962A-88A23AABE220}"/>
              </a:ext>
            </a:extLst>
          </p:cNvPr>
          <p:cNvSpPr txBox="1"/>
          <p:nvPr/>
        </p:nvSpPr>
        <p:spPr>
          <a:xfrm>
            <a:off x="7709572" y="4130392"/>
            <a:ext cx="617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Order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AC1231-69BA-D947-B3FF-86CFDBFC40C1}"/>
              </a:ext>
            </a:extLst>
          </p:cNvPr>
          <p:cNvSpPr txBox="1"/>
          <p:nvPr/>
        </p:nvSpPr>
        <p:spPr>
          <a:xfrm>
            <a:off x="7730992" y="5043832"/>
            <a:ext cx="773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Catalog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5FCA067-34E1-F14E-88D9-6C8CAF301F54}"/>
              </a:ext>
            </a:extLst>
          </p:cNvPr>
          <p:cNvSpPr txBox="1"/>
          <p:nvPr/>
        </p:nvSpPr>
        <p:spPr>
          <a:xfrm>
            <a:off x="7618956" y="6048355"/>
            <a:ext cx="696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User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731946-5137-6E44-AA3D-1BFD98FECE91}"/>
              </a:ext>
            </a:extLst>
          </p:cNvPr>
          <p:cNvSpPr txBox="1"/>
          <p:nvPr/>
        </p:nvSpPr>
        <p:spPr>
          <a:xfrm>
            <a:off x="3781632" y="4280251"/>
            <a:ext cx="878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Dynamic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0034A35-0649-3442-B7DC-5BB23310A6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1711" y="2504120"/>
            <a:ext cx="366234" cy="597051"/>
          </a:xfrm>
          <a:prstGeom prst="rect">
            <a:avLst/>
          </a:prstGeom>
        </p:spPr>
      </p:pic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9482349D-68F2-124E-826F-FBB4AB01E2D4}"/>
              </a:ext>
            </a:extLst>
          </p:cNvPr>
          <p:cNvCxnSpPr>
            <a:cxnSpLocks/>
            <a:stCxn id="50" idx="3"/>
            <a:endCxn id="19" idx="1"/>
          </p:cNvCxnSpPr>
          <p:nvPr/>
        </p:nvCxnSpPr>
        <p:spPr>
          <a:xfrm flipV="1">
            <a:off x="6451364" y="3814640"/>
            <a:ext cx="987336" cy="93122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BACEF7EB-7AB8-F140-ACD7-B35811C59680}"/>
              </a:ext>
            </a:extLst>
          </p:cNvPr>
          <p:cNvCxnSpPr>
            <a:cxnSpLocks/>
            <a:stCxn id="50" idx="3"/>
            <a:endCxn id="20" idx="1"/>
          </p:cNvCxnSpPr>
          <p:nvPr/>
        </p:nvCxnSpPr>
        <p:spPr>
          <a:xfrm>
            <a:off x="6451364" y="4745862"/>
            <a:ext cx="987336" cy="95387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3D9D0DA7-0F2F-3041-90D2-5132C8ABFDC5}"/>
              </a:ext>
            </a:extLst>
          </p:cNvPr>
          <p:cNvCxnSpPr>
            <a:cxnSpLocks/>
            <a:stCxn id="50" idx="3"/>
            <a:endCxn id="8" idx="1"/>
          </p:cNvCxnSpPr>
          <p:nvPr/>
        </p:nvCxnSpPr>
        <p:spPr>
          <a:xfrm>
            <a:off x="6451364" y="4745862"/>
            <a:ext cx="987336" cy="1132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B54EE65-1D7D-D540-8EA9-87E0EF271DAE}"/>
              </a:ext>
            </a:extLst>
          </p:cNvPr>
          <p:cNvSpPr txBox="1"/>
          <p:nvPr/>
        </p:nvSpPr>
        <p:spPr>
          <a:xfrm>
            <a:off x="5450889" y="2793204"/>
            <a:ext cx="1192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Notification</a:t>
            </a: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45AEF64C-4F5E-F247-9052-25106AA9B57B}"/>
              </a:ext>
            </a:extLst>
          </p:cNvPr>
          <p:cNvCxnSpPr>
            <a:cxnSpLocks/>
            <a:stCxn id="19" idx="0"/>
            <a:endCxn id="51" idx="1"/>
          </p:cNvCxnSpPr>
          <p:nvPr/>
        </p:nvCxnSpPr>
        <p:spPr>
          <a:xfrm rot="5400000" flipH="1" flipV="1">
            <a:off x="7590030" y="2834433"/>
            <a:ext cx="713468" cy="64989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BC858F91-1720-C744-B0DC-A3124EBDD107}"/>
              </a:ext>
            </a:extLst>
          </p:cNvPr>
          <p:cNvCxnSpPr>
            <a:cxnSpLocks/>
            <a:stCxn id="94" idx="1"/>
            <a:endCxn id="52" idx="0"/>
          </p:cNvCxnSpPr>
          <p:nvPr/>
        </p:nvCxnSpPr>
        <p:spPr>
          <a:xfrm rot="10800000" flipV="1">
            <a:off x="1404800" y="2799171"/>
            <a:ext cx="5203008" cy="569837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>
            <a:extLst>
              <a:ext uri="{FF2B5EF4-FFF2-40B4-BE49-F238E27FC236}">
                <a16:creationId xmlns:a16="http://schemas.microsoft.com/office/drawing/2014/main" id="{15606D64-C38E-7448-80C6-DAE0C1C699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808" y="2500646"/>
            <a:ext cx="366234" cy="597051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7FF0E5EF-7588-3C46-936D-28A2D2C3CE5E}"/>
              </a:ext>
            </a:extLst>
          </p:cNvPr>
          <p:cNvSpPr txBox="1"/>
          <p:nvPr/>
        </p:nvSpPr>
        <p:spPr>
          <a:xfrm>
            <a:off x="8735337" y="2781956"/>
            <a:ext cx="1073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Inventory</a:t>
            </a:r>
          </a:p>
        </p:txBody>
      </p: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7178B921-1CE0-C14E-90FE-BFDD9255D1DD}"/>
              </a:ext>
            </a:extLst>
          </p:cNvPr>
          <p:cNvCxnSpPr>
            <a:cxnSpLocks/>
            <a:stCxn id="19" idx="0"/>
            <a:endCxn id="94" idx="3"/>
          </p:cNvCxnSpPr>
          <p:nvPr/>
        </p:nvCxnSpPr>
        <p:spPr>
          <a:xfrm rot="16200000" flipV="1">
            <a:off x="6939459" y="2833755"/>
            <a:ext cx="716942" cy="64777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66C84658-31C0-5048-9E05-0A42888252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5405911"/>
            <a:ext cx="478915" cy="58878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404D4B1-2522-B949-8395-F476720B8F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4468727"/>
            <a:ext cx="478915" cy="58878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826A19E-041B-8F4D-98BA-62B79E2F3F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3521250"/>
            <a:ext cx="478915" cy="588782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45AA672-1344-ED48-B4BE-300F7048B791}"/>
              </a:ext>
            </a:extLst>
          </p:cNvPr>
          <p:cNvCxnSpPr>
            <a:cxnSpLocks/>
            <a:stCxn id="20" idx="3"/>
            <a:endCxn id="40" idx="1"/>
          </p:cNvCxnSpPr>
          <p:nvPr/>
        </p:nvCxnSpPr>
        <p:spPr>
          <a:xfrm>
            <a:off x="7804934" y="5699741"/>
            <a:ext cx="2607308" cy="56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06BC6A6-6874-044A-B782-81EC4C158971}"/>
              </a:ext>
            </a:extLst>
          </p:cNvPr>
          <p:cNvCxnSpPr>
            <a:cxnSpLocks/>
            <a:stCxn id="8" idx="3"/>
            <a:endCxn id="41" idx="1"/>
          </p:cNvCxnSpPr>
          <p:nvPr/>
        </p:nvCxnSpPr>
        <p:spPr>
          <a:xfrm>
            <a:off x="7804934" y="4757191"/>
            <a:ext cx="2607308" cy="592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7AF2B87-90C7-7248-B541-1B79452010AC}"/>
              </a:ext>
            </a:extLst>
          </p:cNvPr>
          <p:cNvCxnSpPr>
            <a:cxnSpLocks/>
            <a:stCxn id="19" idx="3"/>
            <a:endCxn id="2" idx="1"/>
          </p:cNvCxnSpPr>
          <p:nvPr/>
        </p:nvCxnSpPr>
        <p:spPr>
          <a:xfrm flipV="1">
            <a:off x="7804934" y="3812350"/>
            <a:ext cx="576831" cy="229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C962E54-1925-9341-A7C4-C55B3BC6B2E3}"/>
              </a:ext>
            </a:extLst>
          </p:cNvPr>
          <p:cNvCxnSpPr>
            <a:cxnSpLocks/>
            <a:stCxn id="51" idx="3"/>
            <a:endCxn id="7" idx="1"/>
          </p:cNvCxnSpPr>
          <p:nvPr/>
        </p:nvCxnSpPr>
        <p:spPr>
          <a:xfrm flipV="1">
            <a:off x="8637945" y="2792443"/>
            <a:ext cx="1774297" cy="1020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CBB1548-D436-714D-AAA5-2B9CDB88947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765" y="3625563"/>
            <a:ext cx="466968" cy="37357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9F16526-E407-254A-9564-DF9366CDA1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7470" y="3516123"/>
            <a:ext cx="366234" cy="59705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9D7DA95-E83C-2244-8498-C80084F88BA1}"/>
              </a:ext>
            </a:extLst>
          </p:cNvPr>
          <p:cNvSpPr txBox="1"/>
          <p:nvPr/>
        </p:nvSpPr>
        <p:spPr>
          <a:xfrm>
            <a:off x="8260220" y="4046544"/>
            <a:ext cx="776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Order </a:t>
            </a:r>
          </a:p>
          <a:p>
            <a:pPr algn="ctr"/>
            <a:r>
              <a:rPr lang="en-US" sz="1400" dirty="0"/>
              <a:t>Queue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9FC980-932E-9748-9714-6D0943D57E1E}"/>
              </a:ext>
            </a:extLst>
          </p:cNvPr>
          <p:cNvSpPr txBox="1"/>
          <p:nvPr/>
        </p:nvSpPr>
        <p:spPr>
          <a:xfrm>
            <a:off x="9077725" y="4055027"/>
            <a:ext cx="976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Order </a:t>
            </a:r>
          </a:p>
          <a:p>
            <a:pPr algn="ctr"/>
            <a:r>
              <a:rPr lang="en-US" sz="1400" dirty="0"/>
              <a:t>Processing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7BA34E5-5189-634F-8813-81C5BBC956B7}"/>
              </a:ext>
            </a:extLst>
          </p:cNvPr>
          <p:cNvCxnSpPr>
            <a:cxnSpLocks/>
            <a:stCxn id="2" idx="3"/>
            <a:endCxn id="34" idx="1"/>
          </p:cNvCxnSpPr>
          <p:nvPr/>
        </p:nvCxnSpPr>
        <p:spPr>
          <a:xfrm>
            <a:off x="8848733" y="3812350"/>
            <a:ext cx="468737" cy="229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F4694D2-77DD-6B49-9051-F675B524B044}"/>
              </a:ext>
            </a:extLst>
          </p:cNvPr>
          <p:cNvCxnSpPr>
            <a:cxnSpLocks/>
            <a:stCxn id="34" idx="3"/>
            <a:endCxn id="42" idx="1"/>
          </p:cNvCxnSpPr>
          <p:nvPr/>
        </p:nvCxnSpPr>
        <p:spPr>
          <a:xfrm>
            <a:off x="9683704" y="3814649"/>
            <a:ext cx="728538" cy="99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219474C2-FE7B-F041-91B7-4202B2917E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5130" y="4447336"/>
            <a:ext cx="366234" cy="59705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E68A0D9-8B81-6840-AD42-87400768F17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8545" y="3369009"/>
            <a:ext cx="332509" cy="598935"/>
          </a:xfrm>
          <a:prstGeom prst="rect">
            <a:avLst/>
          </a:prstGeom>
        </p:spPr>
      </p:pic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17BC8715-FFB5-7340-90EA-8C974941CFC2}"/>
              </a:ext>
            </a:extLst>
          </p:cNvPr>
          <p:cNvCxnSpPr>
            <a:cxnSpLocks/>
            <a:stCxn id="52" idx="3"/>
            <a:endCxn id="57" idx="0"/>
          </p:cNvCxnSpPr>
          <p:nvPr/>
        </p:nvCxnSpPr>
        <p:spPr>
          <a:xfrm>
            <a:off x="1571054" y="3668477"/>
            <a:ext cx="4077802" cy="823708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081BF8A-248F-1F45-B3B1-9441A26AA421}"/>
              </a:ext>
            </a:extLst>
          </p:cNvPr>
          <p:cNvCxnSpPr>
            <a:cxnSpLocks/>
            <a:stCxn id="10" idx="3"/>
            <a:endCxn id="57" idx="1"/>
          </p:cNvCxnSpPr>
          <p:nvPr/>
        </p:nvCxnSpPr>
        <p:spPr>
          <a:xfrm flipV="1">
            <a:off x="4989144" y="4743663"/>
            <a:ext cx="412306" cy="841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6B5DE9A-C831-1D46-8226-FD8622F31E15}"/>
              </a:ext>
            </a:extLst>
          </p:cNvPr>
          <p:cNvSpPr txBox="1"/>
          <p:nvPr/>
        </p:nvSpPr>
        <p:spPr>
          <a:xfrm>
            <a:off x="5812640" y="5301209"/>
            <a:ext cx="993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Aggregator</a:t>
            </a:r>
          </a:p>
          <a:p>
            <a:pPr algn="ctr"/>
            <a:r>
              <a:rPr lang="en-US" sz="1400" dirty="0"/>
              <a:t>Service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A4BCAB91-13EA-3646-A5C1-B0BFBFF1D9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1100" y="3668514"/>
            <a:ext cx="366234" cy="59705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0E40D3D-2227-8E44-9BCA-42AE3BA8B5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0208" y="2653046"/>
            <a:ext cx="366234" cy="59705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8E66848-3319-AC40-9083-92937D779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4111" y="2656520"/>
            <a:ext cx="366234" cy="59705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0AB5B3FE-1698-C74D-A146-11BB873C0E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7530" y="4599736"/>
            <a:ext cx="366234" cy="59705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A469251-5E5B-9B4F-A0B7-F7DD417A12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9930" y="4752136"/>
            <a:ext cx="366234" cy="59705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2A5CAFF0-FDFE-C84F-9ED3-532EEB0EC5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8109" y="4596420"/>
            <a:ext cx="513435" cy="6161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DAA2FE-BBBA-CB45-9DA1-951CD3534FF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0286" y="4500562"/>
            <a:ext cx="494812" cy="502955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7FED2C0-003F-5D44-A430-20313DB7F144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3925098" y="4752040"/>
            <a:ext cx="550611" cy="4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CCCCECAB-FFD0-AB4B-B55F-156FBF1FF1F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1450" y="4492185"/>
            <a:ext cx="494812" cy="502955"/>
          </a:xfrm>
          <a:prstGeom prst="rect">
            <a:avLst/>
          </a:prstGeom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FFD324C-DB85-D14B-BCBD-3C199AFDB02E}"/>
              </a:ext>
            </a:extLst>
          </p:cNvPr>
          <p:cNvCxnSpPr>
            <a:cxnSpLocks/>
            <a:stCxn id="57" idx="3"/>
            <a:endCxn id="50" idx="1"/>
          </p:cNvCxnSpPr>
          <p:nvPr/>
        </p:nvCxnSpPr>
        <p:spPr>
          <a:xfrm>
            <a:off x="5896262" y="4743663"/>
            <a:ext cx="188868" cy="219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>
            <a:extLst>
              <a:ext uri="{FF2B5EF4-FFF2-40B4-BE49-F238E27FC236}">
                <a16:creationId xmlns:a16="http://schemas.microsoft.com/office/drawing/2014/main" id="{E76DBCE1-F082-5045-848B-24F7E53DC6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5847" y="3426006"/>
            <a:ext cx="366234" cy="59705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D6C0CB57-3C15-8E42-989B-FFD13BAC46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8247" y="3578406"/>
            <a:ext cx="366234" cy="59705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72488BF-8223-3A48-8898-3BC6CA4BC7FC}"/>
              </a:ext>
            </a:extLst>
          </p:cNvPr>
          <p:cNvSpPr txBox="1"/>
          <p:nvPr/>
        </p:nvSpPr>
        <p:spPr>
          <a:xfrm>
            <a:off x="5348579" y="3272561"/>
            <a:ext cx="889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Discovery</a:t>
            </a:r>
          </a:p>
        </p:txBody>
      </p: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D37D136C-1421-CD48-8A6A-146D3F2C7A77}"/>
              </a:ext>
            </a:extLst>
          </p:cNvPr>
          <p:cNvCxnSpPr>
            <a:cxnSpLocks/>
            <a:stCxn id="50" idx="0"/>
            <a:endCxn id="70" idx="1"/>
          </p:cNvCxnSpPr>
          <p:nvPr/>
        </p:nvCxnSpPr>
        <p:spPr>
          <a:xfrm rot="16200000" flipV="1">
            <a:off x="5830645" y="4009734"/>
            <a:ext cx="722804" cy="152400"/>
          </a:xfrm>
          <a:prstGeom prst="bentConnector4">
            <a:avLst>
              <a:gd name="adj1" fmla="val 29349"/>
              <a:gd name="adj2" fmla="val 27015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AD50856-C432-214A-B00E-3180FF43D98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7974" y="4919226"/>
            <a:ext cx="521031" cy="521031"/>
          </a:xfrm>
          <a:prstGeom prst="rect">
            <a:avLst/>
          </a:prstGeom>
        </p:spPr>
      </p:pic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EEA48487-1A5A-384B-B0F3-0C2CA5475297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 flipV="1">
            <a:off x="7804934" y="5179742"/>
            <a:ext cx="1583040" cy="51999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14524520-B96E-954E-A3B1-44772E5FDC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1100" y="5553615"/>
            <a:ext cx="366234" cy="597051"/>
          </a:xfrm>
          <a:prstGeom prst="rect">
            <a:avLst/>
          </a:prstGeom>
        </p:spPr>
      </p:pic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8124E4BB-819B-FF41-BCDA-9291D984CC4B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7804934" y="4757191"/>
            <a:ext cx="1583040" cy="42255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id="{4BB40DB4-850C-3049-B242-5BA5FCCC04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1100" y="4611065"/>
            <a:ext cx="366234" cy="597051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8C25168B-CA4D-9F4E-959A-1521CBBC9B1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7542" y="5267089"/>
            <a:ext cx="521031" cy="521031"/>
          </a:xfrm>
          <a:prstGeom prst="rect">
            <a:avLst/>
          </a:prstGeom>
        </p:spPr>
      </p:pic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A626A0B9-A7A2-8D46-B2BC-9CD113C655CB}"/>
              </a:ext>
            </a:extLst>
          </p:cNvPr>
          <p:cNvCxnSpPr>
            <a:cxnSpLocks/>
            <a:stCxn id="69" idx="2"/>
            <a:endCxn id="81" idx="1"/>
          </p:cNvCxnSpPr>
          <p:nvPr/>
        </p:nvCxnSpPr>
        <p:spPr>
          <a:xfrm rot="16200000" flipH="1">
            <a:off x="4808653" y="5288715"/>
            <a:ext cx="315063" cy="16271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62DBD04-2F0C-A746-8AB8-C148AF552842}"/>
              </a:ext>
            </a:extLst>
          </p:cNvPr>
          <p:cNvSpPr txBox="1"/>
          <p:nvPr/>
        </p:nvSpPr>
        <p:spPr>
          <a:xfrm>
            <a:off x="9044584" y="5371508"/>
            <a:ext cx="1278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Object Cache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DEABBE8-C9D4-9A44-AD68-F376EE809AD7}"/>
              </a:ext>
            </a:extLst>
          </p:cNvPr>
          <p:cNvSpPr txBox="1"/>
          <p:nvPr/>
        </p:nvSpPr>
        <p:spPr>
          <a:xfrm>
            <a:off x="4704151" y="5733722"/>
            <a:ext cx="1278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Session Cache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E9E887E3-3351-7049-97F2-3775BC47847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1143" y="4975839"/>
            <a:ext cx="377843" cy="377843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5E1AF6EF-F009-CF41-9A88-096A79AED219}"/>
              </a:ext>
            </a:extLst>
          </p:cNvPr>
          <p:cNvSpPr txBox="1"/>
          <p:nvPr/>
        </p:nvSpPr>
        <p:spPr>
          <a:xfrm>
            <a:off x="3070944" y="5317894"/>
            <a:ext cx="1278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HTTP Cache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781B018D-37DF-6C45-BABF-6BC7BA9D993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5877" y="4036170"/>
            <a:ext cx="377843" cy="377843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F5D78921-D260-CC42-90CA-0B6314962F17}"/>
              </a:ext>
            </a:extLst>
          </p:cNvPr>
          <p:cNvSpPr txBox="1"/>
          <p:nvPr/>
        </p:nvSpPr>
        <p:spPr>
          <a:xfrm>
            <a:off x="1441141" y="4071612"/>
            <a:ext cx="1278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HTTP Cache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885607-C115-1D40-9A6F-43333E21AAD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7276" y="3747182"/>
            <a:ext cx="541868" cy="541868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27AA323D-A625-5841-BFFA-14D0F4386E26}"/>
              </a:ext>
            </a:extLst>
          </p:cNvPr>
          <p:cNvSpPr txBox="1"/>
          <p:nvPr/>
        </p:nvSpPr>
        <p:spPr>
          <a:xfrm>
            <a:off x="3833451" y="3755990"/>
            <a:ext cx="615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Static</a:t>
            </a:r>
          </a:p>
        </p:txBody>
      </p: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66F11485-6C51-CE45-AE1B-3EB33BF3CDAA}"/>
              </a:ext>
            </a:extLst>
          </p:cNvPr>
          <p:cNvCxnSpPr>
            <a:cxnSpLocks/>
            <a:stCxn id="4" idx="0"/>
            <a:endCxn id="11" idx="1"/>
          </p:cNvCxnSpPr>
          <p:nvPr/>
        </p:nvCxnSpPr>
        <p:spPr>
          <a:xfrm rot="5400000" flipH="1" flipV="1">
            <a:off x="3821261" y="3874547"/>
            <a:ext cx="482446" cy="76958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91">
            <a:extLst>
              <a:ext uri="{FF2B5EF4-FFF2-40B4-BE49-F238E27FC236}">
                <a16:creationId xmlns:a16="http://schemas.microsoft.com/office/drawing/2014/main" id="{EF2A468D-0134-E649-83C9-8967414C76F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827424" y="5258276"/>
            <a:ext cx="556205" cy="556205"/>
          </a:xfrm>
          <a:prstGeom prst="rect">
            <a:avLst/>
          </a:prstGeom>
        </p:spPr>
      </p:pic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5BD0FE5F-2CDA-0D44-83C5-37432E3566B3}"/>
              </a:ext>
            </a:extLst>
          </p:cNvPr>
          <p:cNvCxnSpPr>
            <a:cxnSpLocks/>
            <a:stCxn id="9" idx="2"/>
            <a:endCxn id="92" idx="3"/>
          </p:cNvCxnSpPr>
          <p:nvPr/>
        </p:nvCxnSpPr>
        <p:spPr>
          <a:xfrm rot="16200000" flipH="1">
            <a:off x="1385760" y="5094715"/>
            <a:ext cx="460706" cy="42262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D7608D28-0577-B54F-8B89-55E8D8870DE8}"/>
              </a:ext>
            </a:extLst>
          </p:cNvPr>
          <p:cNvCxnSpPr>
            <a:cxnSpLocks/>
            <a:stCxn id="92" idx="1"/>
            <a:endCxn id="4" idx="1"/>
          </p:cNvCxnSpPr>
          <p:nvPr/>
        </p:nvCxnSpPr>
        <p:spPr>
          <a:xfrm flipV="1">
            <a:off x="2383629" y="4752040"/>
            <a:ext cx="1046657" cy="78433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61CAE9-A5FD-8744-AF42-76C97871DBC9}"/>
              </a:ext>
            </a:extLst>
          </p:cNvPr>
          <p:cNvSpPr txBox="1"/>
          <p:nvPr/>
        </p:nvSpPr>
        <p:spPr>
          <a:xfrm>
            <a:off x="1772223" y="5812916"/>
            <a:ext cx="696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CDN</a:t>
            </a: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6CEAC7D5-0104-BA43-92F9-0DB6891072F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9676" y="3899582"/>
            <a:ext cx="541868" cy="541868"/>
          </a:xfrm>
          <a:prstGeom prst="rect">
            <a:avLst/>
          </a:prstGeom>
        </p:spPr>
      </p:pic>
      <p:cxnSp>
        <p:nvCxnSpPr>
          <p:cNvPr id="100" name="Elbow Connector 99">
            <a:extLst>
              <a:ext uri="{FF2B5EF4-FFF2-40B4-BE49-F238E27FC236}">
                <a16:creationId xmlns:a16="http://schemas.microsoft.com/office/drawing/2014/main" id="{8535097D-7D3F-DA48-BEF4-33043EBC8858}"/>
              </a:ext>
            </a:extLst>
          </p:cNvPr>
          <p:cNvCxnSpPr>
            <a:cxnSpLocks/>
            <a:stCxn id="34" idx="0"/>
            <a:endCxn id="66" idx="2"/>
          </p:cNvCxnSpPr>
          <p:nvPr/>
        </p:nvCxnSpPr>
        <p:spPr>
          <a:xfrm rot="16200000" flipV="1">
            <a:off x="8922632" y="2938167"/>
            <a:ext cx="262552" cy="89335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412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46869-15F3-5B4B-BDFF-D80A74EB1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About 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91652-051A-2A45-8688-A0AFEADD3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 Session Management</a:t>
            </a:r>
          </a:p>
          <a:p>
            <a:r>
              <a:rPr lang="en-US" dirty="0"/>
              <a:t>Load Balancer</a:t>
            </a:r>
          </a:p>
          <a:p>
            <a:pPr lvl="1"/>
            <a:r>
              <a:rPr lang="en-US" dirty="0"/>
              <a:t>Routing &amp; Sessions</a:t>
            </a:r>
          </a:p>
          <a:p>
            <a:pPr lvl="1"/>
            <a:r>
              <a:rPr lang="en-US" dirty="0"/>
              <a:t>Types – Software/Hardware, External/Internal</a:t>
            </a:r>
          </a:p>
          <a:p>
            <a:pPr lvl="1"/>
            <a:r>
              <a:rPr lang="en-US" dirty="0"/>
              <a:t>Policies</a:t>
            </a:r>
          </a:p>
          <a:p>
            <a:r>
              <a:rPr lang="en-US" dirty="0"/>
              <a:t>Balancing Latency &amp; Throughput</a:t>
            </a:r>
          </a:p>
          <a:p>
            <a:r>
              <a:rPr lang="en-US" dirty="0"/>
              <a:t>RDBMS Scaling Limitations</a:t>
            </a:r>
          </a:p>
          <a:p>
            <a:r>
              <a:rPr lang="en-US" dirty="0"/>
              <a:t>NoSQL Vs RDBMS</a:t>
            </a:r>
          </a:p>
          <a:p>
            <a:r>
              <a:rPr lang="en-US" dirty="0"/>
              <a:t>Transaction Concurrency</a:t>
            </a:r>
          </a:p>
          <a:p>
            <a:r>
              <a:rPr lang="en-US" dirty="0"/>
              <a:t>Eventual Consistency</a:t>
            </a:r>
          </a:p>
          <a:p>
            <a:r>
              <a:rPr lang="en-US" dirty="0"/>
              <a:t>Routing for Global Scalability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D343F-CA60-F044-AF64-B9928DE77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7792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39DD769-C0C7-8A4D-A5D1-FB590BBCC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Reliability Principle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1CB96A7-7F3A-E048-866B-85FE3A7D4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116"/>
            <a:ext cx="5922364" cy="4827848"/>
          </a:xfrm>
        </p:spPr>
        <p:txBody>
          <a:bodyPr>
            <a:normAutofit fontScale="92500"/>
          </a:bodyPr>
          <a:lstStyle/>
          <a:p>
            <a:r>
              <a:rPr lang="en-US" dirty="0"/>
              <a:t>Reliability</a:t>
            </a:r>
          </a:p>
          <a:p>
            <a:pPr lvl="1"/>
            <a:r>
              <a:rPr lang="en-US" dirty="0"/>
              <a:t>Normal functioning even in the presence of faults</a:t>
            </a:r>
          </a:p>
          <a:p>
            <a:r>
              <a:rPr lang="en-US" dirty="0"/>
              <a:t>Availability</a:t>
            </a:r>
          </a:p>
          <a:p>
            <a:pPr lvl="1"/>
            <a:r>
              <a:rPr lang="en-US" dirty="0"/>
              <a:t>Always available even in the presence of faults</a:t>
            </a:r>
          </a:p>
          <a:p>
            <a:r>
              <a:rPr lang="en-US" dirty="0"/>
              <a:t>Reliability and Availability are achieved mainly through Fault Tolerance</a:t>
            </a:r>
          </a:p>
          <a:p>
            <a:r>
              <a:rPr lang="en-US" dirty="0"/>
              <a:t>Fault Tolerance requires  </a:t>
            </a:r>
          </a:p>
          <a:p>
            <a:pPr lvl="1"/>
            <a:r>
              <a:rPr lang="en-US" dirty="0"/>
              <a:t>Provisioning Redundancy</a:t>
            </a:r>
          </a:p>
          <a:p>
            <a:pPr lvl="2"/>
            <a:r>
              <a:rPr lang="en-US" dirty="0"/>
              <a:t>Stateless &amp; Stateful</a:t>
            </a:r>
          </a:p>
          <a:p>
            <a:pPr lvl="2"/>
            <a:r>
              <a:rPr lang="en-US" dirty="0"/>
              <a:t>Active, Passive, Cold</a:t>
            </a:r>
          </a:p>
          <a:p>
            <a:pPr lvl="1"/>
            <a:r>
              <a:rPr lang="en-US" dirty="0"/>
              <a:t>Fault Detection Mechanisms</a:t>
            </a:r>
          </a:p>
          <a:p>
            <a:pPr lvl="2"/>
            <a:r>
              <a:rPr lang="en-US" dirty="0"/>
              <a:t>Health-checks, heart-beats</a:t>
            </a:r>
          </a:p>
          <a:p>
            <a:pPr lvl="1"/>
            <a:r>
              <a:rPr lang="en-US" dirty="0"/>
              <a:t>Recovery or Failover</a:t>
            </a:r>
          </a:p>
          <a:p>
            <a:pPr lvl="2"/>
            <a:r>
              <a:rPr lang="en-US" dirty="0"/>
              <a:t>Stateless &amp; Stateful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0033E-64B5-BB4E-8BB8-41C6E08CB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28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A897DA-7A93-E941-95EE-9FF816341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421" y="2313855"/>
            <a:ext cx="4833146" cy="272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01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91A23D2-239D-5F47-ABFF-F193907AB8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89950" y="1053278"/>
            <a:ext cx="1392495" cy="1046405"/>
          </a:xfrm>
          <a:prstGeom prst="rect">
            <a:avLst/>
          </a:pr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id="{20E46D44-9087-3D42-B063-410E5DA6CC22}"/>
              </a:ext>
            </a:extLst>
          </p:cNvPr>
          <p:cNvSpPr/>
          <p:nvPr/>
        </p:nvSpPr>
        <p:spPr>
          <a:xfrm>
            <a:off x="8121830" y="1002441"/>
            <a:ext cx="2506197" cy="1173174"/>
          </a:xfrm>
          <a:prstGeom prst="ellipse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8EFAA3-4CC7-C448-968F-C2810AB83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Point Of Failures</a:t>
            </a:r>
            <a:endParaRPr lang="en-US" i="1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7EB90993-8E71-5542-9E81-0E79339AB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116"/>
            <a:ext cx="6539658" cy="4827848"/>
          </a:xfrm>
        </p:spPr>
        <p:txBody>
          <a:bodyPr/>
          <a:lstStyle/>
          <a:p>
            <a:r>
              <a:rPr lang="en-US" dirty="0"/>
              <a:t>Identify all SPOF</a:t>
            </a:r>
          </a:p>
          <a:p>
            <a:pPr lvl="1"/>
            <a:r>
              <a:rPr lang="en-US" dirty="0"/>
              <a:t>Any component that does not have a redundant replica is a SPOF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8776EC-10D4-6B49-945E-0C19E7E9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2E5B76-5D0E-DC4B-8EDE-40C5DE71ED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2498052"/>
            <a:ext cx="478915" cy="5887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046A93-E8C8-7249-9BAE-AA49F9A69F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700" y="4458665"/>
            <a:ext cx="366234" cy="5970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4EBE8C-A90F-DB4D-9AF7-89E30851BF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681" y="4446728"/>
            <a:ext cx="1048241" cy="6289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FAE178-BBD0-BB45-973F-A39C2AA1C0D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5709" y="4444020"/>
            <a:ext cx="513435" cy="61612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76A3317-D39F-6A4E-9CE5-A77E1F781505}"/>
              </a:ext>
            </a:extLst>
          </p:cNvPr>
          <p:cNvCxnSpPr>
            <a:cxnSpLocks/>
            <a:stCxn id="9" idx="3"/>
            <a:endCxn id="4" idx="1"/>
          </p:cNvCxnSpPr>
          <p:nvPr/>
        </p:nvCxnSpPr>
        <p:spPr>
          <a:xfrm flipV="1">
            <a:off x="1928922" y="4752040"/>
            <a:ext cx="1501364" cy="916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ED7EC9D4-ADCD-8E49-8D63-5823BF7984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700" y="3516114"/>
            <a:ext cx="366234" cy="5970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CDE5D8-0139-7E49-A3F1-026AC5DDFD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700" y="5401215"/>
            <a:ext cx="366234" cy="59705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96A4AA0-C3B5-3849-962A-88A23AABE220}"/>
              </a:ext>
            </a:extLst>
          </p:cNvPr>
          <p:cNvSpPr txBox="1"/>
          <p:nvPr/>
        </p:nvSpPr>
        <p:spPr>
          <a:xfrm>
            <a:off x="7709572" y="4130392"/>
            <a:ext cx="617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Order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AC1231-69BA-D947-B3FF-86CFDBFC40C1}"/>
              </a:ext>
            </a:extLst>
          </p:cNvPr>
          <p:cNvSpPr txBox="1"/>
          <p:nvPr/>
        </p:nvSpPr>
        <p:spPr>
          <a:xfrm>
            <a:off x="7730992" y="5043832"/>
            <a:ext cx="773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Catalog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5FCA067-34E1-F14E-88D9-6C8CAF301F54}"/>
              </a:ext>
            </a:extLst>
          </p:cNvPr>
          <p:cNvSpPr txBox="1"/>
          <p:nvPr/>
        </p:nvSpPr>
        <p:spPr>
          <a:xfrm>
            <a:off x="7618956" y="6048355"/>
            <a:ext cx="696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User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731946-5137-6E44-AA3D-1BFD98FECE91}"/>
              </a:ext>
            </a:extLst>
          </p:cNvPr>
          <p:cNvSpPr txBox="1"/>
          <p:nvPr/>
        </p:nvSpPr>
        <p:spPr>
          <a:xfrm>
            <a:off x="3781632" y="4280251"/>
            <a:ext cx="878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Dynamic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0034A35-0649-3442-B7DC-5BB23310A6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1711" y="2504120"/>
            <a:ext cx="366234" cy="597051"/>
          </a:xfrm>
          <a:prstGeom prst="rect">
            <a:avLst/>
          </a:prstGeom>
        </p:spPr>
      </p:pic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9482349D-68F2-124E-826F-FBB4AB01E2D4}"/>
              </a:ext>
            </a:extLst>
          </p:cNvPr>
          <p:cNvCxnSpPr>
            <a:cxnSpLocks/>
            <a:stCxn id="50" idx="3"/>
            <a:endCxn id="19" idx="1"/>
          </p:cNvCxnSpPr>
          <p:nvPr/>
        </p:nvCxnSpPr>
        <p:spPr>
          <a:xfrm flipV="1">
            <a:off x="6451364" y="3814640"/>
            <a:ext cx="987336" cy="93122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BACEF7EB-7AB8-F140-ACD7-B35811C59680}"/>
              </a:ext>
            </a:extLst>
          </p:cNvPr>
          <p:cNvCxnSpPr>
            <a:cxnSpLocks/>
            <a:stCxn id="50" idx="3"/>
            <a:endCxn id="20" idx="1"/>
          </p:cNvCxnSpPr>
          <p:nvPr/>
        </p:nvCxnSpPr>
        <p:spPr>
          <a:xfrm>
            <a:off x="6451364" y="4745862"/>
            <a:ext cx="987336" cy="95387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3D9D0DA7-0F2F-3041-90D2-5132C8ABFDC5}"/>
              </a:ext>
            </a:extLst>
          </p:cNvPr>
          <p:cNvCxnSpPr>
            <a:cxnSpLocks/>
            <a:stCxn id="50" idx="3"/>
            <a:endCxn id="8" idx="1"/>
          </p:cNvCxnSpPr>
          <p:nvPr/>
        </p:nvCxnSpPr>
        <p:spPr>
          <a:xfrm>
            <a:off x="6451364" y="4745862"/>
            <a:ext cx="987336" cy="1132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B54EE65-1D7D-D540-8EA9-87E0EF271DAE}"/>
              </a:ext>
            </a:extLst>
          </p:cNvPr>
          <p:cNvSpPr txBox="1"/>
          <p:nvPr/>
        </p:nvSpPr>
        <p:spPr>
          <a:xfrm>
            <a:off x="5450889" y="2793204"/>
            <a:ext cx="1192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Notification</a:t>
            </a: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45AEF64C-4F5E-F247-9052-25106AA9B57B}"/>
              </a:ext>
            </a:extLst>
          </p:cNvPr>
          <p:cNvCxnSpPr>
            <a:cxnSpLocks/>
            <a:stCxn id="19" idx="0"/>
            <a:endCxn id="51" idx="1"/>
          </p:cNvCxnSpPr>
          <p:nvPr/>
        </p:nvCxnSpPr>
        <p:spPr>
          <a:xfrm rot="5400000" flipH="1" flipV="1">
            <a:off x="7590030" y="2834433"/>
            <a:ext cx="713468" cy="64989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BC858F91-1720-C744-B0DC-A3124EBDD107}"/>
              </a:ext>
            </a:extLst>
          </p:cNvPr>
          <p:cNvCxnSpPr>
            <a:cxnSpLocks/>
            <a:stCxn id="94" idx="1"/>
            <a:endCxn id="52" idx="0"/>
          </p:cNvCxnSpPr>
          <p:nvPr/>
        </p:nvCxnSpPr>
        <p:spPr>
          <a:xfrm rot="10800000" flipV="1">
            <a:off x="1404800" y="2799171"/>
            <a:ext cx="5203008" cy="569837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>
            <a:extLst>
              <a:ext uri="{FF2B5EF4-FFF2-40B4-BE49-F238E27FC236}">
                <a16:creationId xmlns:a16="http://schemas.microsoft.com/office/drawing/2014/main" id="{15606D64-C38E-7448-80C6-DAE0C1C699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808" y="2500646"/>
            <a:ext cx="366234" cy="597051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7FF0E5EF-7588-3C46-936D-28A2D2C3CE5E}"/>
              </a:ext>
            </a:extLst>
          </p:cNvPr>
          <p:cNvSpPr txBox="1"/>
          <p:nvPr/>
        </p:nvSpPr>
        <p:spPr>
          <a:xfrm>
            <a:off x="8735337" y="2781956"/>
            <a:ext cx="1073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Inventory</a:t>
            </a:r>
          </a:p>
        </p:txBody>
      </p: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7178B921-1CE0-C14E-90FE-BFDD9255D1DD}"/>
              </a:ext>
            </a:extLst>
          </p:cNvPr>
          <p:cNvCxnSpPr>
            <a:cxnSpLocks/>
            <a:stCxn id="19" idx="0"/>
            <a:endCxn id="94" idx="3"/>
          </p:cNvCxnSpPr>
          <p:nvPr/>
        </p:nvCxnSpPr>
        <p:spPr>
          <a:xfrm rot="16200000" flipV="1">
            <a:off x="6939459" y="2833755"/>
            <a:ext cx="716942" cy="64777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66C84658-31C0-5048-9E05-0A42888252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5405911"/>
            <a:ext cx="478915" cy="58878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404D4B1-2522-B949-8395-F476720B8F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4468727"/>
            <a:ext cx="478915" cy="58878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826A19E-041B-8F4D-98BA-62B79E2F3F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3521250"/>
            <a:ext cx="478915" cy="588782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45AA672-1344-ED48-B4BE-300F7048B791}"/>
              </a:ext>
            </a:extLst>
          </p:cNvPr>
          <p:cNvCxnSpPr>
            <a:cxnSpLocks/>
            <a:stCxn id="20" idx="3"/>
            <a:endCxn id="40" idx="1"/>
          </p:cNvCxnSpPr>
          <p:nvPr/>
        </p:nvCxnSpPr>
        <p:spPr>
          <a:xfrm>
            <a:off x="7804934" y="5699741"/>
            <a:ext cx="2607308" cy="56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06BC6A6-6874-044A-B782-81EC4C158971}"/>
              </a:ext>
            </a:extLst>
          </p:cNvPr>
          <p:cNvCxnSpPr>
            <a:cxnSpLocks/>
            <a:stCxn id="8" idx="3"/>
            <a:endCxn id="41" idx="1"/>
          </p:cNvCxnSpPr>
          <p:nvPr/>
        </p:nvCxnSpPr>
        <p:spPr>
          <a:xfrm>
            <a:off x="7804934" y="4757191"/>
            <a:ext cx="2607308" cy="592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7AF2B87-90C7-7248-B541-1B79452010AC}"/>
              </a:ext>
            </a:extLst>
          </p:cNvPr>
          <p:cNvCxnSpPr>
            <a:cxnSpLocks/>
            <a:stCxn id="19" idx="3"/>
            <a:endCxn id="2" idx="1"/>
          </p:cNvCxnSpPr>
          <p:nvPr/>
        </p:nvCxnSpPr>
        <p:spPr>
          <a:xfrm flipV="1">
            <a:off x="7804934" y="3812350"/>
            <a:ext cx="576831" cy="229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C962E54-1925-9341-A7C4-C55B3BC6B2E3}"/>
              </a:ext>
            </a:extLst>
          </p:cNvPr>
          <p:cNvCxnSpPr>
            <a:cxnSpLocks/>
            <a:stCxn id="51" idx="3"/>
            <a:endCxn id="7" idx="1"/>
          </p:cNvCxnSpPr>
          <p:nvPr/>
        </p:nvCxnSpPr>
        <p:spPr>
          <a:xfrm flipV="1">
            <a:off x="8637945" y="2792443"/>
            <a:ext cx="1774297" cy="1020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CBB1548-D436-714D-AAA5-2B9CDB88947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765" y="3625563"/>
            <a:ext cx="466968" cy="37357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9F16526-E407-254A-9564-DF9366CDA1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7470" y="3516123"/>
            <a:ext cx="366234" cy="59705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9D7DA95-E83C-2244-8498-C80084F88BA1}"/>
              </a:ext>
            </a:extLst>
          </p:cNvPr>
          <p:cNvSpPr txBox="1"/>
          <p:nvPr/>
        </p:nvSpPr>
        <p:spPr>
          <a:xfrm>
            <a:off x="8048555" y="4164870"/>
            <a:ext cx="1159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Order </a:t>
            </a:r>
          </a:p>
          <a:p>
            <a:pPr algn="ctr"/>
            <a:r>
              <a:rPr lang="en-US" sz="1400" dirty="0"/>
              <a:t>Queue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9FC980-932E-9748-9714-6D0943D57E1E}"/>
              </a:ext>
            </a:extLst>
          </p:cNvPr>
          <p:cNvSpPr txBox="1"/>
          <p:nvPr/>
        </p:nvSpPr>
        <p:spPr>
          <a:xfrm>
            <a:off x="9129159" y="4188965"/>
            <a:ext cx="1038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Order </a:t>
            </a:r>
          </a:p>
          <a:p>
            <a:pPr algn="ctr"/>
            <a:r>
              <a:rPr lang="en-US" sz="1400" dirty="0"/>
              <a:t>Processing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7BA34E5-5189-634F-8813-81C5BBC956B7}"/>
              </a:ext>
            </a:extLst>
          </p:cNvPr>
          <p:cNvCxnSpPr>
            <a:cxnSpLocks/>
            <a:stCxn id="2" idx="3"/>
            <a:endCxn id="34" idx="1"/>
          </p:cNvCxnSpPr>
          <p:nvPr/>
        </p:nvCxnSpPr>
        <p:spPr>
          <a:xfrm>
            <a:off x="8848733" y="3812350"/>
            <a:ext cx="468737" cy="229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F4694D2-77DD-6B49-9051-F675B524B044}"/>
              </a:ext>
            </a:extLst>
          </p:cNvPr>
          <p:cNvCxnSpPr>
            <a:cxnSpLocks/>
            <a:stCxn id="34" idx="3"/>
            <a:endCxn id="42" idx="1"/>
          </p:cNvCxnSpPr>
          <p:nvPr/>
        </p:nvCxnSpPr>
        <p:spPr>
          <a:xfrm>
            <a:off x="9683704" y="3814649"/>
            <a:ext cx="728538" cy="99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219474C2-FE7B-F041-91B7-4202B2917E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5130" y="4447336"/>
            <a:ext cx="366234" cy="59705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E68A0D9-8B81-6840-AD42-87400768F17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8545" y="3369009"/>
            <a:ext cx="332509" cy="598935"/>
          </a:xfrm>
          <a:prstGeom prst="rect">
            <a:avLst/>
          </a:prstGeom>
        </p:spPr>
      </p:pic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17BC8715-FFB5-7340-90EA-8C974941CFC2}"/>
              </a:ext>
            </a:extLst>
          </p:cNvPr>
          <p:cNvCxnSpPr>
            <a:cxnSpLocks/>
            <a:stCxn id="52" idx="3"/>
            <a:endCxn id="57" idx="0"/>
          </p:cNvCxnSpPr>
          <p:nvPr/>
        </p:nvCxnSpPr>
        <p:spPr>
          <a:xfrm>
            <a:off x="1571054" y="3668477"/>
            <a:ext cx="4077802" cy="823708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081BF8A-248F-1F45-B3B1-9441A26AA421}"/>
              </a:ext>
            </a:extLst>
          </p:cNvPr>
          <p:cNvCxnSpPr>
            <a:cxnSpLocks/>
            <a:stCxn id="10" idx="3"/>
            <a:endCxn id="57" idx="1"/>
          </p:cNvCxnSpPr>
          <p:nvPr/>
        </p:nvCxnSpPr>
        <p:spPr>
          <a:xfrm flipV="1">
            <a:off x="4989144" y="4743663"/>
            <a:ext cx="412306" cy="841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6B5DE9A-C831-1D46-8226-FD8622F31E15}"/>
              </a:ext>
            </a:extLst>
          </p:cNvPr>
          <p:cNvSpPr txBox="1"/>
          <p:nvPr/>
        </p:nvSpPr>
        <p:spPr>
          <a:xfrm>
            <a:off x="5812640" y="5301209"/>
            <a:ext cx="993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Aggregator</a:t>
            </a:r>
          </a:p>
          <a:p>
            <a:pPr algn="ctr"/>
            <a:r>
              <a:rPr lang="en-US" sz="1400" dirty="0"/>
              <a:t>Service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A4BCAB91-13EA-3646-A5C1-B0BFBFF1D9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1100" y="3668514"/>
            <a:ext cx="366234" cy="59705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0E40D3D-2227-8E44-9BCA-42AE3BA8B5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0208" y="2653046"/>
            <a:ext cx="366234" cy="59705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8E66848-3319-AC40-9083-92937D779A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4111" y="2656520"/>
            <a:ext cx="366234" cy="59705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0AB5B3FE-1698-C74D-A146-11BB873C0E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7530" y="4599736"/>
            <a:ext cx="366234" cy="59705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A469251-5E5B-9B4F-A0B7-F7DD417A12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9930" y="4752136"/>
            <a:ext cx="366234" cy="59705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2A5CAFF0-FDFE-C84F-9ED3-532EEB0EC5C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8109" y="4596420"/>
            <a:ext cx="513435" cy="6161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DAA2FE-BBBA-CB45-9DA1-951CD3534FF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0286" y="4500562"/>
            <a:ext cx="494812" cy="502955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7FED2C0-003F-5D44-A430-20313DB7F144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3925098" y="4752040"/>
            <a:ext cx="550611" cy="4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CCCCECAB-FFD0-AB4B-B55F-156FBF1FF1F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1450" y="4492185"/>
            <a:ext cx="494812" cy="502955"/>
          </a:xfrm>
          <a:prstGeom prst="rect">
            <a:avLst/>
          </a:prstGeom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FFD324C-DB85-D14B-BCBD-3C199AFDB02E}"/>
              </a:ext>
            </a:extLst>
          </p:cNvPr>
          <p:cNvCxnSpPr>
            <a:cxnSpLocks/>
            <a:stCxn id="57" idx="3"/>
            <a:endCxn id="50" idx="1"/>
          </p:cNvCxnSpPr>
          <p:nvPr/>
        </p:nvCxnSpPr>
        <p:spPr>
          <a:xfrm>
            <a:off x="5896262" y="4743663"/>
            <a:ext cx="188868" cy="219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>
            <a:extLst>
              <a:ext uri="{FF2B5EF4-FFF2-40B4-BE49-F238E27FC236}">
                <a16:creationId xmlns:a16="http://schemas.microsoft.com/office/drawing/2014/main" id="{E76DBCE1-F082-5045-848B-24F7E53DC6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5847" y="3426006"/>
            <a:ext cx="366234" cy="59705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D6C0CB57-3C15-8E42-989B-FFD13BAC46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8247" y="3578406"/>
            <a:ext cx="366234" cy="59705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72488BF-8223-3A48-8898-3BC6CA4BC7FC}"/>
              </a:ext>
            </a:extLst>
          </p:cNvPr>
          <p:cNvSpPr txBox="1"/>
          <p:nvPr/>
        </p:nvSpPr>
        <p:spPr>
          <a:xfrm>
            <a:off x="5348579" y="3272561"/>
            <a:ext cx="889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Discovery</a:t>
            </a:r>
          </a:p>
        </p:txBody>
      </p: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D37D136C-1421-CD48-8A6A-146D3F2C7A77}"/>
              </a:ext>
            </a:extLst>
          </p:cNvPr>
          <p:cNvCxnSpPr>
            <a:cxnSpLocks/>
            <a:stCxn id="50" idx="0"/>
            <a:endCxn id="70" idx="1"/>
          </p:cNvCxnSpPr>
          <p:nvPr/>
        </p:nvCxnSpPr>
        <p:spPr>
          <a:xfrm rot="16200000" flipV="1">
            <a:off x="5830645" y="4009734"/>
            <a:ext cx="722804" cy="152400"/>
          </a:xfrm>
          <a:prstGeom prst="bentConnector4">
            <a:avLst>
              <a:gd name="adj1" fmla="val 29349"/>
              <a:gd name="adj2" fmla="val 27015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AD50856-C432-214A-B00E-3180FF43D98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7974" y="4904236"/>
            <a:ext cx="521031" cy="521031"/>
          </a:xfrm>
          <a:prstGeom prst="rect">
            <a:avLst/>
          </a:prstGeom>
        </p:spPr>
      </p:pic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EEA48487-1A5A-384B-B0F3-0C2CA5475297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 flipV="1">
            <a:off x="7804934" y="5164752"/>
            <a:ext cx="1583040" cy="53498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14524520-B96E-954E-A3B1-44772E5FDC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1100" y="5553615"/>
            <a:ext cx="366234" cy="597051"/>
          </a:xfrm>
          <a:prstGeom prst="rect">
            <a:avLst/>
          </a:prstGeom>
        </p:spPr>
      </p:pic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8124E4BB-819B-FF41-BCDA-9291D984CC4B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7804934" y="4757191"/>
            <a:ext cx="1583040" cy="40756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id="{4BB40DB4-850C-3049-B242-5BA5FCCC04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1100" y="4611065"/>
            <a:ext cx="366234" cy="597051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8C25168B-CA4D-9F4E-959A-1521CBBC9B1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7542" y="5267089"/>
            <a:ext cx="521031" cy="521031"/>
          </a:xfrm>
          <a:prstGeom prst="rect">
            <a:avLst/>
          </a:prstGeom>
        </p:spPr>
      </p:pic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A626A0B9-A7A2-8D46-B2BC-9CD113C655CB}"/>
              </a:ext>
            </a:extLst>
          </p:cNvPr>
          <p:cNvCxnSpPr>
            <a:cxnSpLocks/>
            <a:stCxn id="69" idx="2"/>
            <a:endCxn id="81" idx="1"/>
          </p:cNvCxnSpPr>
          <p:nvPr/>
        </p:nvCxnSpPr>
        <p:spPr>
          <a:xfrm rot="16200000" flipH="1">
            <a:off x="4808653" y="5288715"/>
            <a:ext cx="315063" cy="16271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62DBD04-2F0C-A746-8AB8-C148AF552842}"/>
              </a:ext>
            </a:extLst>
          </p:cNvPr>
          <p:cNvSpPr txBox="1"/>
          <p:nvPr/>
        </p:nvSpPr>
        <p:spPr>
          <a:xfrm>
            <a:off x="9044584" y="5431468"/>
            <a:ext cx="1278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Object Cache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DEABBE8-C9D4-9A44-AD68-F376EE809AD7}"/>
              </a:ext>
            </a:extLst>
          </p:cNvPr>
          <p:cNvSpPr txBox="1"/>
          <p:nvPr/>
        </p:nvSpPr>
        <p:spPr>
          <a:xfrm>
            <a:off x="4704151" y="5868632"/>
            <a:ext cx="1278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Session Cache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E9E887E3-3351-7049-97F2-3775BC47847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1143" y="4975839"/>
            <a:ext cx="377843" cy="377843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5E1AF6EF-F009-CF41-9A88-096A79AED219}"/>
              </a:ext>
            </a:extLst>
          </p:cNvPr>
          <p:cNvSpPr txBox="1"/>
          <p:nvPr/>
        </p:nvSpPr>
        <p:spPr>
          <a:xfrm>
            <a:off x="3070944" y="5317894"/>
            <a:ext cx="1278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HTTP Cache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781B018D-37DF-6C45-BABF-6BC7BA9D993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5877" y="4036170"/>
            <a:ext cx="377843" cy="377843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F5D78921-D260-CC42-90CA-0B6314962F17}"/>
              </a:ext>
            </a:extLst>
          </p:cNvPr>
          <p:cNvSpPr txBox="1"/>
          <p:nvPr/>
        </p:nvSpPr>
        <p:spPr>
          <a:xfrm>
            <a:off x="1441141" y="4071612"/>
            <a:ext cx="1278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HTTP Cache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885607-C115-1D40-9A6F-43333E21AAD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7276" y="3747182"/>
            <a:ext cx="541868" cy="541868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27AA323D-A625-5841-BFFA-14D0F4386E26}"/>
              </a:ext>
            </a:extLst>
          </p:cNvPr>
          <p:cNvSpPr txBox="1"/>
          <p:nvPr/>
        </p:nvSpPr>
        <p:spPr>
          <a:xfrm>
            <a:off x="3833451" y="3755990"/>
            <a:ext cx="615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Static</a:t>
            </a:r>
          </a:p>
        </p:txBody>
      </p: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66F11485-6C51-CE45-AE1B-3EB33BF3CDAA}"/>
              </a:ext>
            </a:extLst>
          </p:cNvPr>
          <p:cNvCxnSpPr>
            <a:cxnSpLocks/>
            <a:stCxn id="4" idx="0"/>
            <a:endCxn id="11" idx="1"/>
          </p:cNvCxnSpPr>
          <p:nvPr/>
        </p:nvCxnSpPr>
        <p:spPr>
          <a:xfrm rot="5400000" flipH="1" flipV="1">
            <a:off x="3821261" y="3874547"/>
            <a:ext cx="482446" cy="76958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91">
            <a:extLst>
              <a:ext uri="{FF2B5EF4-FFF2-40B4-BE49-F238E27FC236}">
                <a16:creationId xmlns:a16="http://schemas.microsoft.com/office/drawing/2014/main" id="{EF2A468D-0134-E649-83C9-8967414C76F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827424" y="5258276"/>
            <a:ext cx="556205" cy="556205"/>
          </a:xfrm>
          <a:prstGeom prst="rect">
            <a:avLst/>
          </a:prstGeom>
        </p:spPr>
      </p:pic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5BD0FE5F-2CDA-0D44-83C5-37432E3566B3}"/>
              </a:ext>
            </a:extLst>
          </p:cNvPr>
          <p:cNvCxnSpPr>
            <a:cxnSpLocks/>
            <a:stCxn id="9" idx="2"/>
            <a:endCxn id="92" idx="3"/>
          </p:cNvCxnSpPr>
          <p:nvPr/>
        </p:nvCxnSpPr>
        <p:spPr>
          <a:xfrm rot="16200000" flipH="1">
            <a:off x="1385760" y="5094715"/>
            <a:ext cx="460706" cy="42262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D7608D28-0577-B54F-8B89-55E8D8870DE8}"/>
              </a:ext>
            </a:extLst>
          </p:cNvPr>
          <p:cNvCxnSpPr>
            <a:cxnSpLocks/>
            <a:stCxn id="92" idx="1"/>
            <a:endCxn id="4" idx="1"/>
          </p:cNvCxnSpPr>
          <p:nvPr/>
        </p:nvCxnSpPr>
        <p:spPr>
          <a:xfrm flipV="1">
            <a:off x="2383629" y="4752040"/>
            <a:ext cx="1046657" cy="78433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61CAE9-A5FD-8744-AF42-76C97871DBC9}"/>
              </a:ext>
            </a:extLst>
          </p:cNvPr>
          <p:cNvSpPr txBox="1"/>
          <p:nvPr/>
        </p:nvSpPr>
        <p:spPr>
          <a:xfrm>
            <a:off x="1772223" y="5812916"/>
            <a:ext cx="696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CDN</a:t>
            </a: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93634290-C86D-1940-A8C0-A193A9FEEA1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9676" y="3899582"/>
            <a:ext cx="541868" cy="54186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1599B578-38FF-DC40-9503-7230D5DDE6CA}"/>
              </a:ext>
            </a:extLst>
          </p:cNvPr>
          <p:cNvSpPr/>
          <p:nvPr/>
        </p:nvSpPr>
        <p:spPr>
          <a:xfrm>
            <a:off x="3299945" y="4379263"/>
            <a:ext cx="764709" cy="764820"/>
          </a:xfrm>
          <a:prstGeom prst="ellipse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431508DF-A13F-364F-9A0F-71AE40129467}"/>
              </a:ext>
            </a:extLst>
          </p:cNvPr>
          <p:cNvSpPr/>
          <p:nvPr/>
        </p:nvSpPr>
        <p:spPr>
          <a:xfrm>
            <a:off x="5233916" y="4382776"/>
            <a:ext cx="764709" cy="764820"/>
          </a:xfrm>
          <a:prstGeom prst="ellipse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428D6373-2E16-4F42-9293-C69CD368E503}"/>
              </a:ext>
            </a:extLst>
          </p:cNvPr>
          <p:cNvSpPr/>
          <p:nvPr/>
        </p:nvSpPr>
        <p:spPr>
          <a:xfrm>
            <a:off x="10209493" y="2407036"/>
            <a:ext cx="764709" cy="764820"/>
          </a:xfrm>
          <a:prstGeom prst="ellipse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9E24E8D-26CC-0748-931C-04E02020F5DB}"/>
              </a:ext>
            </a:extLst>
          </p:cNvPr>
          <p:cNvSpPr/>
          <p:nvPr/>
        </p:nvSpPr>
        <p:spPr>
          <a:xfrm>
            <a:off x="10251545" y="3443524"/>
            <a:ext cx="764709" cy="764820"/>
          </a:xfrm>
          <a:prstGeom prst="ellipse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92092BA-CC99-E044-8CA5-3541BBE18F19}"/>
              </a:ext>
            </a:extLst>
          </p:cNvPr>
          <p:cNvSpPr/>
          <p:nvPr/>
        </p:nvSpPr>
        <p:spPr>
          <a:xfrm>
            <a:off x="10253730" y="4394134"/>
            <a:ext cx="764709" cy="764820"/>
          </a:xfrm>
          <a:prstGeom prst="ellipse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2360165-8F29-694A-AD70-2993CB0B3F76}"/>
              </a:ext>
            </a:extLst>
          </p:cNvPr>
          <p:cNvSpPr/>
          <p:nvPr/>
        </p:nvSpPr>
        <p:spPr>
          <a:xfrm>
            <a:off x="10220462" y="5356835"/>
            <a:ext cx="764709" cy="764820"/>
          </a:xfrm>
          <a:prstGeom prst="ellipse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049FC78C-91FF-7B48-99F8-D6E1A82FA2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9870" y="3668523"/>
            <a:ext cx="366234" cy="597051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9412CF2F-3065-5E49-8600-C3D58EB385A8}"/>
              </a:ext>
            </a:extLst>
          </p:cNvPr>
          <p:cNvSpPr txBox="1"/>
          <p:nvPr/>
        </p:nvSpPr>
        <p:spPr>
          <a:xfrm>
            <a:off x="8607228" y="2130874"/>
            <a:ext cx="1465423" cy="30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Power Supply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324750B7-7DAD-4645-AF92-479245B841EB}"/>
              </a:ext>
            </a:extLst>
          </p:cNvPr>
          <p:cNvSpPr/>
          <p:nvPr/>
        </p:nvSpPr>
        <p:spPr>
          <a:xfrm>
            <a:off x="8249347" y="3414326"/>
            <a:ext cx="764709" cy="764820"/>
          </a:xfrm>
          <a:prstGeom prst="ellipse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Elbow Connector 115">
            <a:extLst>
              <a:ext uri="{FF2B5EF4-FFF2-40B4-BE49-F238E27FC236}">
                <a16:creationId xmlns:a16="http://schemas.microsoft.com/office/drawing/2014/main" id="{E19EA693-42E6-B14A-9130-94902E681C29}"/>
              </a:ext>
            </a:extLst>
          </p:cNvPr>
          <p:cNvCxnSpPr>
            <a:cxnSpLocks/>
            <a:stCxn id="34" idx="0"/>
            <a:endCxn id="66" idx="2"/>
          </p:cNvCxnSpPr>
          <p:nvPr/>
        </p:nvCxnSpPr>
        <p:spPr>
          <a:xfrm rot="16200000" flipV="1">
            <a:off x="8922632" y="2938167"/>
            <a:ext cx="262552" cy="89335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240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2829E-F3C1-7641-BE08-1E7DD13A4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11344"/>
            <a:ext cx="10515600" cy="1103391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Application 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586E20-F416-B047-80DB-24A4B09DE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1347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122">
            <a:extLst>
              <a:ext uri="{FF2B5EF4-FFF2-40B4-BE49-F238E27FC236}">
                <a16:creationId xmlns:a16="http://schemas.microsoft.com/office/drawing/2014/main" id="{E2C7F259-2F60-E640-B25D-443CDA81D5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89950" y="1053278"/>
            <a:ext cx="1392495" cy="104640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38EFAA3-4CC7-C448-968F-C2810AB83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Redundancy</a:t>
            </a:r>
            <a:endParaRPr lang="en-US" i="1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7EB90993-8E71-5542-9E81-0E79339AB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116"/>
            <a:ext cx="6597640" cy="4827848"/>
          </a:xfrm>
        </p:spPr>
        <p:txBody>
          <a:bodyPr/>
          <a:lstStyle/>
          <a:p>
            <a:r>
              <a:rPr lang="en-US" dirty="0"/>
              <a:t>Components that are SPOF requires redundancy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8776EC-10D4-6B49-945E-0C19E7E9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2E5B76-5D0E-DC4B-8EDE-40C5DE71ED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2498052"/>
            <a:ext cx="478915" cy="5887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046A93-E8C8-7249-9BAE-AA49F9A69F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700" y="4458665"/>
            <a:ext cx="366234" cy="5970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4EBE8C-A90F-DB4D-9AF7-89E30851BF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681" y="4446728"/>
            <a:ext cx="1048241" cy="6289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FAE178-BBD0-BB45-973F-A39C2AA1C0D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5709" y="4444020"/>
            <a:ext cx="513435" cy="61612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76A3317-D39F-6A4E-9CE5-A77E1F781505}"/>
              </a:ext>
            </a:extLst>
          </p:cNvPr>
          <p:cNvCxnSpPr>
            <a:cxnSpLocks/>
            <a:stCxn id="9" idx="3"/>
            <a:endCxn id="4" idx="1"/>
          </p:cNvCxnSpPr>
          <p:nvPr/>
        </p:nvCxnSpPr>
        <p:spPr>
          <a:xfrm flipV="1">
            <a:off x="1928922" y="4752040"/>
            <a:ext cx="1501364" cy="916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ED7EC9D4-ADCD-8E49-8D63-5823BF7984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700" y="3516114"/>
            <a:ext cx="366234" cy="5970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CDE5D8-0139-7E49-A3F1-026AC5DDFD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700" y="5401215"/>
            <a:ext cx="366234" cy="59705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96A4AA0-C3B5-3849-962A-88A23AABE220}"/>
              </a:ext>
            </a:extLst>
          </p:cNvPr>
          <p:cNvSpPr txBox="1"/>
          <p:nvPr/>
        </p:nvSpPr>
        <p:spPr>
          <a:xfrm>
            <a:off x="7709572" y="4130392"/>
            <a:ext cx="617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Order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AC1231-69BA-D947-B3FF-86CFDBFC40C1}"/>
              </a:ext>
            </a:extLst>
          </p:cNvPr>
          <p:cNvSpPr txBox="1"/>
          <p:nvPr/>
        </p:nvSpPr>
        <p:spPr>
          <a:xfrm>
            <a:off x="7730992" y="5043832"/>
            <a:ext cx="773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Catalog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5FCA067-34E1-F14E-88D9-6C8CAF301F54}"/>
              </a:ext>
            </a:extLst>
          </p:cNvPr>
          <p:cNvSpPr txBox="1"/>
          <p:nvPr/>
        </p:nvSpPr>
        <p:spPr>
          <a:xfrm>
            <a:off x="7618956" y="6048355"/>
            <a:ext cx="696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User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731946-5137-6E44-AA3D-1BFD98FECE91}"/>
              </a:ext>
            </a:extLst>
          </p:cNvPr>
          <p:cNvSpPr txBox="1"/>
          <p:nvPr/>
        </p:nvSpPr>
        <p:spPr>
          <a:xfrm>
            <a:off x="3781632" y="4280251"/>
            <a:ext cx="878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Dynamic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0034A35-0649-3442-B7DC-5BB23310A6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1711" y="2504120"/>
            <a:ext cx="366234" cy="597051"/>
          </a:xfrm>
          <a:prstGeom prst="rect">
            <a:avLst/>
          </a:prstGeom>
        </p:spPr>
      </p:pic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9482349D-68F2-124E-826F-FBB4AB01E2D4}"/>
              </a:ext>
            </a:extLst>
          </p:cNvPr>
          <p:cNvCxnSpPr>
            <a:cxnSpLocks/>
            <a:stCxn id="50" idx="3"/>
            <a:endCxn id="19" idx="1"/>
          </p:cNvCxnSpPr>
          <p:nvPr/>
        </p:nvCxnSpPr>
        <p:spPr>
          <a:xfrm flipV="1">
            <a:off x="6451364" y="3814640"/>
            <a:ext cx="987336" cy="93122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BACEF7EB-7AB8-F140-ACD7-B35811C59680}"/>
              </a:ext>
            </a:extLst>
          </p:cNvPr>
          <p:cNvCxnSpPr>
            <a:cxnSpLocks/>
            <a:stCxn id="50" idx="3"/>
            <a:endCxn id="20" idx="1"/>
          </p:cNvCxnSpPr>
          <p:nvPr/>
        </p:nvCxnSpPr>
        <p:spPr>
          <a:xfrm>
            <a:off x="6451364" y="4745862"/>
            <a:ext cx="987336" cy="95387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3D9D0DA7-0F2F-3041-90D2-5132C8ABFDC5}"/>
              </a:ext>
            </a:extLst>
          </p:cNvPr>
          <p:cNvCxnSpPr>
            <a:cxnSpLocks/>
            <a:stCxn id="50" idx="3"/>
            <a:endCxn id="8" idx="1"/>
          </p:cNvCxnSpPr>
          <p:nvPr/>
        </p:nvCxnSpPr>
        <p:spPr>
          <a:xfrm>
            <a:off x="6451364" y="4745862"/>
            <a:ext cx="987336" cy="1132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B54EE65-1D7D-D540-8EA9-87E0EF271DAE}"/>
              </a:ext>
            </a:extLst>
          </p:cNvPr>
          <p:cNvSpPr txBox="1"/>
          <p:nvPr/>
        </p:nvSpPr>
        <p:spPr>
          <a:xfrm>
            <a:off x="5450889" y="2793204"/>
            <a:ext cx="1192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Notification</a:t>
            </a: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45AEF64C-4F5E-F247-9052-25106AA9B57B}"/>
              </a:ext>
            </a:extLst>
          </p:cNvPr>
          <p:cNvCxnSpPr>
            <a:cxnSpLocks/>
            <a:stCxn id="19" idx="0"/>
            <a:endCxn id="51" idx="1"/>
          </p:cNvCxnSpPr>
          <p:nvPr/>
        </p:nvCxnSpPr>
        <p:spPr>
          <a:xfrm rot="5400000" flipH="1" flipV="1">
            <a:off x="7590030" y="2834433"/>
            <a:ext cx="713468" cy="64989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BC858F91-1720-C744-B0DC-A3124EBDD107}"/>
              </a:ext>
            </a:extLst>
          </p:cNvPr>
          <p:cNvCxnSpPr>
            <a:cxnSpLocks/>
            <a:stCxn id="94" idx="1"/>
            <a:endCxn id="52" idx="0"/>
          </p:cNvCxnSpPr>
          <p:nvPr/>
        </p:nvCxnSpPr>
        <p:spPr>
          <a:xfrm rot="10800000" flipV="1">
            <a:off x="1404800" y="2799171"/>
            <a:ext cx="5203008" cy="569837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>
            <a:extLst>
              <a:ext uri="{FF2B5EF4-FFF2-40B4-BE49-F238E27FC236}">
                <a16:creationId xmlns:a16="http://schemas.microsoft.com/office/drawing/2014/main" id="{15606D64-C38E-7448-80C6-DAE0C1C699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808" y="2500646"/>
            <a:ext cx="366234" cy="597051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7FF0E5EF-7588-3C46-936D-28A2D2C3CE5E}"/>
              </a:ext>
            </a:extLst>
          </p:cNvPr>
          <p:cNvSpPr txBox="1"/>
          <p:nvPr/>
        </p:nvSpPr>
        <p:spPr>
          <a:xfrm>
            <a:off x="8735337" y="2781956"/>
            <a:ext cx="1073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Inventory</a:t>
            </a:r>
          </a:p>
        </p:txBody>
      </p: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7178B921-1CE0-C14E-90FE-BFDD9255D1DD}"/>
              </a:ext>
            </a:extLst>
          </p:cNvPr>
          <p:cNvCxnSpPr>
            <a:cxnSpLocks/>
            <a:stCxn id="19" idx="0"/>
            <a:endCxn id="94" idx="3"/>
          </p:cNvCxnSpPr>
          <p:nvPr/>
        </p:nvCxnSpPr>
        <p:spPr>
          <a:xfrm rot="16200000" flipV="1">
            <a:off x="6939459" y="2833755"/>
            <a:ext cx="716942" cy="64777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66C84658-31C0-5048-9E05-0A42888252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5405911"/>
            <a:ext cx="478915" cy="58878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404D4B1-2522-B949-8395-F476720B8F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4468727"/>
            <a:ext cx="478915" cy="58878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826A19E-041B-8F4D-98BA-62B79E2F3F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3521250"/>
            <a:ext cx="478915" cy="588782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45AA672-1344-ED48-B4BE-300F7048B791}"/>
              </a:ext>
            </a:extLst>
          </p:cNvPr>
          <p:cNvCxnSpPr>
            <a:cxnSpLocks/>
            <a:stCxn id="20" idx="3"/>
            <a:endCxn id="40" idx="1"/>
          </p:cNvCxnSpPr>
          <p:nvPr/>
        </p:nvCxnSpPr>
        <p:spPr>
          <a:xfrm>
            <a:off x="7804934" y="5699741"/>
            <a:ext cx="2607308" cy="56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06BC6A6-6874-044A-B782-81EC4C158971}"/>
              </a:ext>
            </a:extLst>
          </p:cNvPr>
          <p:cNvCxnSpPr>
            <a:cxnSpLocks/>
            <a:stCxn id="8" idx="3"/>
            <a:endCxn id="41" idx="1"/>
          </p:cNvCxnSpPr>
          <p:nvPr/>
        </p:nvCxnSpPr>
        <p:spPr>
          <a:xfrm>
            <a:off x="7804934" y="4757191"/>
            <a:ext cx="2607308" cy="592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7AF2B87-90C7-7248-B541-1B79452010AC}"/>
              </a:ext>
            </a:extLst>
          </p:cNvPr>
          <p:cNvCxnSpPr>
            <a:cxnSpLocks/>
            <a:stCxn id="19" idx="3"/>
            <a:endCxn id="2" idx="1"/>
          </p:cNvCxnSpPr>
          <p:nvPr/>
        </p:nvCxnSpPr>
        <p:spPr>
          <a:xfrm flipV="1">
            <a:off x="7804934" y="3812350"/>
            <a:ext cx="576831" cy="229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C962E54-1925-9341-A7C4-C55B3BC6B2E3}"/>
              </a:ext>
            </a:extLst>
          </p:cNvPr>
          <p:cNvCxnSpPr>
            <a:cxnSpLocks/>
            <a:stCxn id="51" idx="3"/>
            <a:endCxn id="7" idx="1"/>
          </p:cNvCxnSpPr>
          <p:nvPr/>
        </p:nvCxnSpPr>
        <p:spPr>
          <a:xfrm flipV="1">
            <a:off x="8637945" y="2792443"/>
            <a:ext cx="1774297" cy="1020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CBB1548-D436-714D-AAA5-2B9CDB88947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765" y="3625563"/>
            <a:ext cx="466968" cy="37357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9F16526-E407-254A-9564-DF9366CDA1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7470" y="3516123"/>
            <a:ext cx="366234" cy="59705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9D7DA95-E83C-2244-8498-C80084F88BA1}"/>
              </a:ext>
            </a:extLst>
          </p:cNvPr>
          <p:cNvSpPr txBox="1"/>
          <p:nvPr/>
        </p:nvSpPr>
        <p:spPr>
          <a:xfrm>
            <a:off x="8359753" y="4163623"/>
            <a:ext cx="741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Order </a:t>
            </a:r>
          </a:p>
          <a:p>
            <a:pPr algn="ctr"/>
            <a:r>
              <a:rPr lang="en-US" sz="1400" dirty="0"/>
              <a:t>Queue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9FC980-932E-9748-9714-6D0943D57E1E}"/>
              </a:ext>
            </a:extLst>
          </p:cNvPr>
          <p:cNvSpPr txBox="1"/>
          <p:nvPr/>
        </p:nvSpPr>
        <p:spPr>
          <a:xfrm>
            <a:off x="9169522" y="4190607"/>
            <a:ext cx="97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Order </a:t>
            </a:r>
          </a:p>
          <a:p>
            <a:pPr algn="ctr"/>
            <a:r>
              <a:rPr lang="en-US" sz="1400" dirty="0"/>
              <a:t>Processing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7BA34E5-5189-634F-8813-81C5BBC956B7}"/>
              </a:ext>
            </a:extLst>
          </p:cNvPr>
          <p:cNvCxnSpPr>
            <a:cxnSpLocks/>
            <a:stCxn id="2" idx="3"/>
            <a:endCxn id="34" idx="1"/>
          </p:cNvCxnSpPr>
          <p:nvPr/>
        </p:nvCxnSpPr>
        <p:spPr>
          <a:xfrm>
            <a:off x="8848733" y="3812350"/>
            <a:ext cx="468737" cy="229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F4694D2-77DD-6B49-9051-F675B524B044}"/>
              </a:ext>
            </a:extLst>
          </p:cNvPr>
          <p:cNvCxnSpPr>
            <a:cxnSpLocks/>
            <a:stCxn id="34" idx="3"/>
            <a:endCxn id="42" idx="1"/>
          </p:cNvCxnSpPr>
          <p:nvPr/>
        </p:nvCxnSpPr>
        <p:spPr>
          <a:xfrm>
            <a:off x="9683704" y="3814649"/>
            <a:ext cx="728538" cy="99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219474C2-FE7B-F041-91B7-4202B2917E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5130" y="4447336"/>
            <a:ext cx="366234" cy="59705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E68A0D9-8B81-6840-AD42-87400768F17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8545" y="3369009"/>
            <a:ext cx="332509" cy="598935"/>
          </a:xfrm>
          <a:prstGeom prst="rect">
            <a:avLst/>
          </a:prstGeom>
        </p:spPr>
      </p:pic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17BC8715-FFB5-7340-90EA-8C974941CFC2}"/>
              </a:ext>
            </a:extLst>
          </p:cNvPr>
          <p:cNvCxnSpPr>
            <a:cxnSpLocks/>
            <a:stCxn id="52" idx="3"/>
            <a:endCxn id="57" idx="0"/>
          </p:cNvCxnSpPr>
          <p:nvPr/>
        </p:nvCxnSpPr>
        <p:spPr>
          <a:xfrm>
            <a:off x="1571054" y="3668477"/>
            <a:ext cx="4077802" cy="823708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081BF8A-248F-1F45-B3B1-9441A26AA421}"/>
              </a:ext>
            </a:extLst>
          </p:cNvPr>
          <p:cNvCxnSpPr>
            <a:cxnSpLocks/>
            <a:stCxn id="10" idx="3"/>
            <a:endCxn id="57" idx="1"/>
          </p:cNvCxnSpPr>
          <p:nvPr/>
        </p:nvCxnSpPr>
        <p:spPr>
          <a:xfrm flipV="1">
            <a:off x="4989144" y="4743663"/>
            <a:ext cx="412306" cy="841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6B5DE9A-C831-1D46-8226-FD8622F31E15}"/>
              </a:ext>
            </a:extLst>
          </p:cNvPr>
          <p:cNvSpPr txBox="1"/>
          <p:nvPr/>
        </p:nvSpPr>
        <p:spPr>
          <a:xfrm>
            <a:off x="5812640" y="5301209"/>
            <a:ext cx="993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Aggregator</a:t>
            </a:r>
          </a:p>
          <a:p>
            <a:pPr algn="ctr"/>
            <a:r>
              <a:rPr lang="en-US" sz="1400" dirty="0"/>
              <a:t>Service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A4BCAB91-13EA-3646-A5C1-B0BFBFF1D9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1100" y="3668514"/>
            <a:ext cx="366234" cy="59705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0E40D3D-2227-8E44-9BCA-42AE3BA8B5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0208" y="2653046"/>
            <a:ext cx="366234" cy="59705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8E66848-3319-AC40-9083-92937D779A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4111" y="2656520"/>
            <a:ext cx="366234" cy="59705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0AB5B3FE-1698-C74D-A146-11BB873C0E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7530" y="4599736"/>
            <a:ext cx="366234" cy="59705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A469251-5E5B-9B4F-A0B7-F7DD417A12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9930" y="4752136"/>
            <a:ext cx="366234" cy="59705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2A5CAFF0-FDFE-C84F-9ED3-532EEB0EC5C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8109" y="4596420"/>
            <a:ext cx="513435" cy="6161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DAA2FE-BBBA-CB45-9DA1-951CD3534FF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0286" y="4500562"/>
            <a:ext cx="494812" cy="502955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7FED2C0-003F-5D44-A430-20313DB7F144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3925098" y="4752040"/>
            <a:ext cx="550611" cy="4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CCCCECAB-FFD0-AB4B-B55F-156FBF1FF1F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1450" y="4492185"/>
            <a:ext cx="494812" cy="502955"/>
          </a:xfrm>
          <a:prstGeom prst="rect">
            <a:avLst/>
          </a:prstGeom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FFD324C-DB85-D14B-BCBD-3C199AFDB02E}"/>
              </a:ext>
            </a:extLst>
          </p:cNvPr>
          <p:cNvCxnSpPr>
            <a:cxnSpLocks/>
            <a:stCxn id="57" idx="3"/>
            <a:endCxn id="50" idx="1"/>
          </p:cNvCxnSpPr>
          <p:nvPr/>
        </p:nvCxnSpPr>
        <p:spPr>
          <a:xfrm>
            <a:off x="5896262" y="4743663"/>
            <a:ext cx="188868" cy="219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>
            <a:extLst>
              <a:ext uri="{FF2B5EF4-FFF2-40B4-BE49-F238E27FC236}">
                <a16:creationId xmlns:a16="http://schemas.microsoft.com/office/drawing/2014/main" id="{E76DBCE1-F082-5045-848B-24F7E53DC6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5847" y="3426006"/>
            <a:ext cx="366234" cy="59705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D6C0CB57-3C15-8E42-989B-FFD13BAC46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8247" y="3578406"/>
            <a:ext cx="366234" cy="59705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72488BF-8223-3A48-8898-3BC6CA4BC7FC}"/>
              </a:ext>
            </a:extLst>
          </p:cNvPr>
          <p:cNvSpPr txBox="1"/>
          <p:nvPr/>
        </p:nvSpPr>
        <p:spPr>
          <a:xfrm>
            <a:off x="5348579" y="3272561"/>
            <a:ext cx="889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Discovery</a:t>
            </a:r>
          </a:p>
        </p:txBody>
      </p: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D37D136C-1421-CD48-8A6A-146D3F2C7A77}"/>
              </a:ext>
            </a:extLst>
          </p:cNvPr>
          <p:cNvCxnSpPr>
            <a:cxnSpLocks/>
            <a:stCxn id="50" idx="0"/>
            <a:endCxn id="70" idx="1"/>
          </p:cNvCxnSpPr>
          <p:nvPr/>
        </p:nvCxnSpPr>
        <p:spPr>
          <a:xfrm rot="16200000" flipV="1">
            <a:off x="5830645" y="4009734"/>
            <a:ext cx="722804" cy="152400"/>
          </a:xfrm>
          <a:prstGeom prst="bentConnector4">
            <a:avLst>
              <a:gd name="adj1" fmla="val 29349"/>
              <a:gd name="adj2" fmla="val 27015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AD50856-C432-214A-B00E-3180FF43D98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7974" y="4904236"/>
            <a:ext cx="521031" cy="521031"/>
          </a:xfrm>
          <a:prstGeom prst="rect">
            <a:avLst/>
          </a:prstGeom>
        </p:spPr>
      </p:pic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EEA48487-1A5A-384B-B0F3-0C2CA5475297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 flipV="1">
            <a:off x="7804934" y="5164752"/>
            <a:ext cx="1583040" cy="53498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14524520-B96E-954E-A3B1-44772E5FDC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1100" y="5553615"/>
            <a:ext cx="366234" cy="597051"/>
          </a:xfrm>
          <a:prstGeom prst="rect">
            <a:avLst/>
          </a:prstGeom>
        </p:spPr>
      </p:pic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8124E4BB-819B-FF41-BCDA-9291D984CC4B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7804934" y="4757191"/>
            <a:ext cx="1583040" cy="40756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id="{4BB40DB4-850C-3049-B242-5BA5FCCC04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1100" y="4611065"/>
            <a:ext cx="366234" cy="597051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8C25168B-CA4D-9F4E-959A-1521CBBC9B1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7542" y="5267089"/>
            <a:ext cx="521031" cy="521031"/>
          </a:xfrm>
          <a:prstGeom prst="rect">
            <a:avLst/>
          </a:prstGeom>
        </p:spPr>
      </p:pic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A626A0B9-A7A2-8D46-B2BC-9CD113C655CB}"/>
              </a:ext>
            </a:extLst>
          </p:cNvPr>
          <p:cNvCxnSpPr>
            <a:cxnSpLocks/>
            <a:stCxn id="69" idx="2"/>
            <a:endCxn id="81" idx="1"/>
          </p:cNvCxnSpPr>
          <p:nvPr/>
        </p:nvCxnSpPr>
        <p:spPr>
          <a:xfrm rot="16200000" flipH="1">
            <a:off x="4808653" y="5288715"/>
            <a:ext cx="315063" cy="16271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62DBD04-2F0C-A746-8AB8-C148AF552842}"/>
              </a:ext>
            </a:extLst>
          </p:cNvPr>
          <p:cNvSpPr txBox="1"/>
          <p:nvPr/>
        </p:nvSpPr>
        <p:spPr>
          <a:xfrm>
            <a:off x="9044584" y="5386498"/>
            <a:ext cx="1278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Object Cache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DEABBE8-C9D4-9A44-AD68-F376EE809AD7}"/>
              </a:ext>
            </a:extLst>
          </p:cNvPr>
          <p:cNvSpPr txBox="1"/>
          <p:nvPr/>
        </p:nvSpPr>
        <p:spPr>
          <a:xfrm>
            <a:off x="4704151" y="5868632"/>
            <a:ext cx="1278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Session Cache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E9E887E3-3351-7049-97F2-3775BC47847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1143" y="4975839"/>
            <a:ext cx="377843" cy="377843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5E1AF6EF-F009-CF41-9A88-096A79AED219}"/>
              </a:ext>
            </a:extLst>
          </p:cNvPr>
          <p:cNvSpPr txBox="1"/>
          <p:nvPr/>
        </p:nvSpPr>
        <p:spPr>
          <a:xfrm>
            <a:off x="3070944" y="5317894"/>
            <a:ext cx="1278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HTTP Cache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781B018D-37DF-6C45-BABF-6BC7BA9D993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5877" y="4036170"/>
            <a:ext cx="377843" cy="377843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F5D78921-D260-CC42-90CA-0B6314962F17}"/>
              </a:ext>
            </a:extLst>
          </p:cNvPr>
          <p:cNvSpPr txBox="1"/>
          <p:nvPr/>
        </p:nvSpPr>
        <p:spPr>
          <a:xfrm>
            <a:off x="1441141" y="4071612"/>
            <a:ext cx="1278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HTTP Cache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885607-C115-1D40-9A6F-43333E21AAD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7276" y="3747182"/>
            <a:ext cx="541868" cy="541868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27AA323D-A625-5841-BFFA-14D0F4386E26}"/>
              </a:ext>
            </a:extLst>
          </p:cNvPr>
          <p:cNvSpPr txBox="1"/>
          <p:nvPr/>
        </p:nvSpPr>
        <p:spPr>
          <a:xfrm>
            <a:off x="3833451" y="3755990"/>
            <a:ext cx="615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Static</a:t>
            </a:r>
          </a:p>
        </p:txBody>
      </p: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66F11485-6C51-CE45-AE1B-3EB33BF3CDAA}"/>
              </a:ext>
            </a:extLst>
          </p:cNvPr>
          <p:cNvCxnSpPr>
            <a:cxnSpLocks/>
            <a:stCxn id="4" idx="0"/>
            <a:endCxn id="11" idx="1"/>
          </p:cNvCxnSpPr>
          <p:nvPr/>
        </p:nvCxnSpPr>
        <p:spPr>
          <a:xfrm rot="5400000" flipH="1" flipV="1">
            <a:off x="3821261" y="3874547"/>
            <a:ext cx="482446" cy="76958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91">
            <a:extLst>
              <a:ext uri="{FF2B5EF4-FFF2-40B4-BE49-F238E27FC236}">
                <a16:creationId xmlns:a16="http://schemas.microsoft.com/office/drawing/2014/main" id="{EF2A468D-0134-E649-83C9-8967414C76F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827424" y="5258276"/>
            <a:ext cx="556205" cy="556205"/>
          </a:xfrm>
          <a:prstGeom prst="rect">
            <a:avLst/>
          </a:prstGeom>
        </p:spPr>
      </p:pic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5BD0FE5F-2CDA-0D44-83C5-37432E3566B3}"/>
              </a:ext>
            </a:extLst>
          </p:cNvPr>
          <p:cNvCxnSpPr>
            <a:cxnSpLocks/>
            <a:stCxn id="9" idx="2"/>
            <a:endCxn id="92" idx="3"/>
          </p:cNvCxnSpPr>
          <p:nvPr/>
        </p:nvCxnSpPr>
        <p:spPr>
          <a:xfrm rot="16200000" flipH="1">
            <a:off x="1385760" y="5094715"/>
            <a:ext cx="460706" cy="42262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D7608D28-0577-B54F-8B89-55E8D8870DE8}"/>
              </a:ext>
            </a:extLst>
          </p:cNvPr>
          <p:cNvCxnSpPr>
            <a:cxnSpLocks/>
            <a:stCxn id="92" idx="1"/>
            <a:endCxn id="4" idx="1"/>
          </p:cNvCxnSpPr>
          <p:nvPr/>
        </p:nvCxnSpPr>
        <p:spPr>
          <a:xfrm flipV="1">
            <a:off x="2383629" y="4752040"/>
            <a:ext cx="1046657" cy="78433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61CAE9-A5FD-8744-AF42-76C97871DBC9}"/>
              </a:ext>
            </a:extLst>
          </p:cNvPr>
          <p:cNvSpPr txBox="1"/>
          <p:nvPr/>
        </p:nvSpPr>
        <p:spPr>
          <a:xfrm>
            <a:off x="1772223" y="5812916"/>
            <a:ext cx="696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CDN</a:t>
            </a: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93634290-C86D-1940-A8C0-A193A9FEEA1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9676" y="3899582"/>
            <a:ext cx="541868" cy="541868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049FC78C-91FF-7B48-99F8-D6E1A82FA2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9870" y="3668523"/>
            <a:ext cx="366234" cy="597051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C10031D4-BED5-1943-9B7A-41BD06B2CF5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4165" y="3777963"/>
            <a:ext cx="466968" cy="373574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A8AA75C7-0F61-8040-9401-BD4899E5387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2586" y="4682942"/>
            <a:ext cx="494812" cy="502955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845BBB20-8DE1-6248-8144-2BF36BB3EAB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38860" y="4764505"/>
            <a:ext cx="494812" cy="502955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D26B8967-FE54-0246-8D51-76BDA94779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0031" y="2498052"/>
            <a:ext cx="478915" cy="588782"/>
          </a:xfrm>
          <a:prstGeom prst="rect">
            <a:avLst/>
          </a:prstGeom>
        </p:spPr>
      </p:pic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DDB75E8-DE00-4747-B566-29BD86C888C3}"/>
              </a:ext>
            </a:extLst>
          </p:cNvPr>
          <p:cNvCxnSpPr>
            <a:cxnSpLocks/>
            <a:stCxn id="7" idx="3"/>
            <a:endCxn id="110" idx="1"/>
          </p:cNvCxnSpPr>
          <p:nvPr/>
        </p:nvCxnSpPr>
        <p:spPr>
          <a:xfrm>
            <a:off x="10891157" y="2792443"/>
            <a:ext cx="238874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111">
            <a:extLst>
              <a:ext uri="{FF2B5EF4-FFF2-40B4-BE49-F238E27FC236}">
                <a16:creationId xmlns:a16="http://schemas.microsoft.com/office/drawing/2014/main" id="{3A1188ED-83E5-C643-B513-498DC663DD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4758" y="3521250"/>
            <a:ext cx="478915" cy="588782"/>
          </a:xfrm>
          <a:prstGeom prst="rect">
            <a:avLst/>
          </a:prstGeom>
        </p:spPr>
      </p:pic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19479A6D-2EC7-4542-BF52-B00B1CCF05D8}"/>
              </a:ext>
            </a:extLst>
          </p:cNvPr>
          <p:cNvCxnSpPr>
            <a:cxnSpLocks/>
            <a:stCxn id="42" idx="3"/>
            <a:endCxn id="112" idx="1"/>
          </p:cNvCxnSpPr>
          <p:nvPr/>
        </p:nvCxnSpPr>
        <p:spPr>
          <a:xfrm>
            <a:off x="10891157" y="3815641"/>
            <a:ext cx="24360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>
            <a:extLst>
              <a:ext uri="{FF2B5EF4-FFF2-40B4-BE49-F238E27FC236}">
                <a16:creationId xmlns:a16="http://schemas.microsoft.com/office/drawing/2014/main" id="{946E00F9-18CF-4345-8B4D-349AD7DDD2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2291" y="4471901"/>
            <a:ext cx="478915" cy="588782"/>
          </a:xfrm>
          <a:prstGeom prst="rect">
            <a:avLst/>
          </a:prstGeom>
        </p:spPr>
      </p:pic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99DEAF88-C722-184A-A06D-A35103C08E64}"/>
              </a:ext>
            </a:extLst>
          </p:cNvPr>
          <p:cNvCxnSpPr>
            <a:cxnSpLocks/>
            <a:stCxn id="41" idx="3"/>
            <a:endCxn id="114" idx="1"/>
          </p:cNvCxnSpPr>
          <p:nvPr/>
        </p:nvCxnSpPr>
        <p:spPr>
          <a:xfrm>
            <a:off x="10891157" y="4763118"/>
            <a:ext cx="231134" cy="317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Picture 115">
            <a:extLst>
              <a:ext uri="{FF2B5EF4-FFF2-40B4-BE49-F238E27FC236}">
                <a16:creationId xmlns:a16="http://schemas.microsoft.com/office/drawing/2014/main" id="{8324495C-8CD2-3545-BE89-79174CE8BE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6503" y="5401215"/>
            <a:ext cx="478915" cy="588782"/>
          </a:xfrm>
          <a:prstGeom prst="rect">
            <a:avLst/>
          </a:prstGeom>
        </p:spPr>
      </p:pic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63C478C-8358-8947-8BA8-82F5BA48F1AE}"/>
              </a:ext>
            </a:extLst>
          </p:cNvPr>
          <p:cNvCxnSpPr>
            <a:cxnSpLocks/>
            <a:stCxn id="40" idx="3"/>
            <a:endCxn id="116" idx="1"/>
          </p:cNvCxnSpPr>
          <p:nvPr/>
        </p:nvCxnSpPr>
        <p:spPr>
          <a:xfrm flipV="1">
            <a:off x="10891157" y="5695606"/>
            <a:ext cx="235346" cy="469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1F5F8788-46BD-A945-9F04-DEB9A252D28C}"/>
              </a:ext>
            </a:extLst>
          </p:cNvPr>
          <p:cNvSpPr txBox="1"/>
          <p:nvPr/>
        </p:nvSpPr>
        <p:spPr>
          <a:xfrm>
            <a:off x="8607228" y="2130874"/>
            <a:ext cx="1465423" cy="30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Power Supply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1B332957-837A-7D4B-87CD-29B335E2F64C}"/>
              </a:ext>
            </a:extLst>
          </p:cNvPr>
          <p:cNvSpPr/>
          <p:nvPr/>
        </p:nvSpPr>
        <p:spPr>
          <a:xfrm>
            <a:off x="8121830" y="1002441"/>
            <a:ext cx="2506197" cy="1173174"/>
          </a:xfrm>
          <a:prstGeom prst="ellipse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3E0B800-5E96-DF4A-89F8-E69799FBD3E3}"/>
              </a:ext>
            </a:extLst>
          </p:cNvPr>
          <p:cNvSpPr txBox="1"/>
          <p:nvPr/>
        </p:nvSpPr>
        <p:spPr>
          <a:xfrm>
            <a:off x="1969278" y="4366907"/>
            <a:ext cx="1465423" cy="30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Network</a:t>
            </a:r>
          </a:p>
        </p:txBody>
      </p:sp>
      <p:cxnSp>
        <p:nvCxnSpPr>
          <p:cNvPr id="124" name="Elbow Connector 123">
            <a:extLst>
              <a:ext uri="{FF2B5EF4-FFF2-40B4-BE49-F238E27FC236}">
                <a16:creationId xmlns:a16="http://schemas.microsoft.com/office/drawing/2014/main" id="{32E680F2-C540-604B-B4A7-E97A6DB9842D}"/>
              </a:ext>
            </a:extLst>
          </p:cNvPr>
          <p:cNvCxnSpPr>
            <a:cxnSpLocks/>
            <a:stCxn id="34" idx="0"/>
            <a:endCxn id="66" idx="2"/>
          </p:cNvCxnSpPr>
          <p:nvPr/>
        </p:nvCxnSpPr>
        <p:spPr>
          <a:xfrm rot="16200000" flipV="1">
            <a:off x="8922632" y="2938167"/>
            <a:ext cx="262552" cy="89335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4722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122">
            <a:extLst>
              <a:ext uri="{FF2B5EF4-FFF2-40B4-BE49-F238E27FC236}">
                <a16:creationId xmlns:a16="http://schemas.microsoft.com/office/drawing/2014/main" id="{E2C7F259-2F60-E640-B25D-443CDA81D5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89950" y="1053278"/>
            <a:ext cx="1392495" cy="104640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38EFAA3-4CC7-C448-968F-C2810AB83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For Fault Detection</a:t>
            </a:r>
            <a:endParaRPr lang="en-US" i="1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7EB90993-8E71-5542-9E81-0E79339AB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Hierarchical Monitoring -&gt; Health Checks</a:t>
            </a:r>
          </a:p>
          <a:p>
            <a:r>
              <a:rPr lang="en-US" dirty="0"/>
              <a:t>Peer to Peer Monitoring -&gt; Heart Beats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8776EC-10D4-6B49-945E-0C19E7E9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31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2E5B76-5D0E-DC4B-8EDE-40C5DE71ED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2498052"/>
            <a:ext cx="478915" cy="5887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046A93-E8C8-7249-9BAE-AA49F9A69F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700" y="4458665"/>
            <a:ext cx="366234" cy="5970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4EBE8C-A90F-DB4D-9AF7-89E30851BF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681" y="4446728"/>
            <a:ext cx="1048241" cy="6289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FAE178-BBD0-BB45-973F-A39C2AA1C0D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5709" y="4444020"/>
            <a:ext cx="513435" cy="61612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76A3317-D39F-6A4E-9CE5-A77E1F781505}"/>
              </a:ext>
            </a:extLst>
          </p:cNvPr>
          <p:cNvCxnSpPr>
            <a:cxnSpLocks/>
            <a:stCxn id="9" idx="3"/>
            <a:endCxn id="4" idx="1"/>
          </p:cNvCxnSpPr>
          <p:nvPr/>
        </p:nvCxnSpPr>
        <p:spPr>
          <a:xfrm flipV="1">
            <a:off x="1928922" y="4752040"/>
            <a:ext cx="1501364" cy="916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ED7EC9D4-ADCD-8E49-8D63-5823BF7984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700" y="3516114"/>
            <a:ext cx="366234" cy="5970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CDE5D8-0139-7E49-A3F1-026AC5DDFD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700" y="5401215"/>
            <a:ext cx="366234" cy="59705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96A4AA0-C3B5-3849-962A-88A23AABE220}"/>
              </a:ext>
            </a:extLst>
          </p:cNvPr>
          <p:cNvSpPr txBox="1"/>
          <p:nvPr/>
        </p:nvSpPr>
        <p:spPr>
          <a:xfrm>
            <a:off x="7709572" y="4130392"/>
            <a:ext cx="617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Order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AC1231-69BA-D947-B3FF-86CFDBFC40C1}"/>
              </a:ext>
            </a:extLst>
          </p:cNvPr>
          <p:cNvSpPr txBox="1"/>
          <p:nvPr/>
        </p:nvSpPr>
        <p:spPr>
          <a:xfrm>
            <a:off x="7730992" y="5043832"/>
            <a:ext cx="773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Catalog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5FCA067-34E1-F14E-88D9-6C8CAF301F54}"/>
              </a:ext>
            </a:extLst>
          </p:cNvPr>
          <p:cNvSpPr txBox="1"/>
          <p:nvPr/>
        </p:nvSpPr>
        <p:spPr>
          <a:xfrm>
            <a:off x="7618956" y="6048355"/>
            <a:ext cx="696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User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731946-5137-6E44-AA3D-1BFD98FECE91}"/>
              </a:ext>
            </a:extLst>
          </p:cNvPr>
          <p:cNvSpPr txBox="1"/>
          <p:nvPr/>
        </p:nvSpPr>
        <p:spPr>
          <a:xfrm>
            <a:off x="3781632" y="4280251"/>
            <a:ext cx="878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Dynamic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0034A35-0649-3442-B7DC-5BB23310A6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1711" y="2504120"/>
            <a:ext cx="366234" cy="597051"/>
          </a:xfrm>
          <a:prstGeom prst="rect">
            <a:avLst/>
          </a:prstGeom>
        </p:spPr>
      </p:pic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9482349D-68F2-124E-826F-FBB4AB01E2D4}"/>
              </a:ext>
            </a:extLst>
          </p:cNvPr>
          <p:cNvCxnSpPr>
            <a:cxnSpLocks/>
            <a:stCxn id="50" idx="3"/>
            <a:endCxn id="19" idx="1"/>
          </p:cNvCxnSpPr>
          <p:nvPr/>
        </p:nvCxnSpPr>
        <p:spPr>
          <a:xfrm flipV="1">
            <a:off x="6451364" y="3814640"/>
            <a:ext cx="987336" cy="93122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BACEF7EB-7AB8-F140-ACD7-B35811C59680}"/>
              </a:ext>
            </a:extLst>
          </p:cNvPr>
          <p:cNvCxnSpPr>
            <a:cxnSpLocks/>
            <a:stCxn id="50" idx="3"/>
            <a:endCxn id="20" idx="1"/>
          </p:cNvCxnSpPr>
          <p:nvPr/>
        </p:nvCxnSpPr>
        <p:spPr>
          <a:xfrm>
            <a:off x="6451364" y="4745862"/>
            <a:ext cx="987336" cy="95387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3D9D0DA7-0F2F-3041-90D2-5132C8ABFDC5}"/>
              </a:ext>
            </a:extLst>
          </p:cNvPr>
          <p:cNvCxnSpPr>
            <a:cxnSpLocks/>
            <a:stCxn id="50" idx="3"/>
            <a:endCxn id="8" idx="1"/>
          </p:cNvCxnSpPr>
          <p:nvPr/>
        </p:nvCxnSpPr>
        <p:spPr>
          <a:xfrm>
            <a:off x="6451364" y="4745862"/>
            <a:ext cx="987336" cy="1132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B54EE65-1D7D-D540-8EA9-87E0EF271DAE}"/>
              </a:ext>
            </a:extLst>
          </p:cNvPr>
          <p:cNvSpPr txBox="1"/>
          <p:nvPr/>
        </p:nvSpPr>
        <p:spPr>
          <a:xfrm>
            <a:off x="5450889" y="2793204"/>
            <a:ext cx="1192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Notification</a:t>
            </a: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45AEF64C-4F5E-F247-9052-25106AA9B57B}"/>
              </a:ext>
            </a:extLst>
          </p:cNvPr>
          <p:cNvCxnSpPr>
            <a:cxnSpLocks/>
            <a:stCxn id="19" idx="0"/>
            <a:endCxn id="51" idx="1"/>
          </p:cNvCxnSpPr>
          <p:nvPr/>
        </p:nvCxnSpPr>
        <p:spPr>
          <a:xfrm rot="5400000" flipH="1" flipV="1">
            <a:off x="7590030" y="2834433"/>
            <a:ext cx="713468" cy="64989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BC858F91-1720-C744-B0DC-A3124EBDD107}"/>
              </a:ext>
            </a:extLst>
          </p:cNvPr>
          <p:cNvCxnSpPr>
            <a:cxnSpLocks/>
            <a:stCxn id="94" idx="1"/>
            <a:endCxn id="52" idx="0"/>
          </p:cNvCxnSpPr>
          <p:nvPr/>
        </p:nvCxnSpPr>
        <p:spPr>
          <a:xfrm rot="10800000" flipV="1">
            <a:off x="1404800" y="2799171"/>
            <a:ext cx="5203008" cy="569837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>
            <a:extLst>
              <a:ext uri="{FF2B5EF4-FFF2-40B4-BE49-F238E27FC236}">
                <a16:creationId xmlns:a16="http://schemas.microsoft.com/office/drawing/2014/main" id="{15606D64-C38E-7448-80C6-DAE0C1C699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808" y="2500646"/>
            <a:ext cx="366234" cy="597051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7FF0E5EF-7588-3C46-936D-28A2D2C3CE5E}"/>
              </a:ext>
            </a:extLst>
          </p:cNvPr>
          <p:cNvSpPr txBox="1"/>
          <p:nvPr/>
        </p:nvSpPr>
        <p:spPr>
          <a:xfrm>
            <a:off x="8735337" y="2781956"/>
            <a:ext cx="1073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Inventory</a:t>
            </a:r>
          </a:p>
        </p:txBody>
      </p: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7178B921-1CE0-C14E-90FE-BFDD9255D1DD}"/>
              </a:ext>
            </a:extLst>
          </p:cNvPr>
          <p:cNvCxnSpPr>
            <a:cxnSpLocks/>
            <a:stCxn id="19" idx="0"/>
            <a:endCxn id="94" idx="3"/>
          </p:cNvCxnSpPr>
          <p:nvPr/>
        </p:nvCxnSpPr>
        <p:spPr>
          <a:xfrm rot="16200000" flipV="1">
            <a:off x="6939459" y="2833755"/>
            <a:ext cx="716942" cy="64777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66C84658-31C0-5048-9E05-0A42888252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5405911"/>
            <a:ext cx="478915" cy="58878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404D4B1-2522-B949-8395-F476720B8F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4468727"/>
            <a:ext cx="478915" cy="58878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826A19E-041B-8F4D-98BA-62B79E2F3F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3521250"/>
            <a:ext cx="478915" cy="588782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45AA672-1344-ED48-B4BE-300F7048B791}"/>
              </a:ext>
            </a:extLst>
          </p:cNvPr>
          <p:cNvCxnSpPr>
            <a:cxnSpLocks/>
            <a:stCxn id="20" idx="3"/>
            <a:endCxn id="40" idx="1"/>
          </p:cNvCxnSpPr>
          <p:nvPr/>
        </p:nvCxnSpPr>
        <p:spPr>
          <a:xfrm>
            <a:off x="7804934" y="5699741"/>
            <a:ext cx="2607308" cy="56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06BC6A6-6874-044A-B782-81EC4C158971}"/>
              </a:ext>
            </a:extLst>
          </p:cNvPr>
          <p:cNvCxnSpPr>
            <a:cxnSpLocks/>
            <a:stCxn id="8" idx="3"/>
            <a:endCxn id="41" idx="1"/>
          </p:cNvCxnSpPr>
          <p:nvPr/>
        </p:nvCxnSpPr>
        <p:spPr>
          <a:xfrm>
            <a:off x="7804934" y="4757191"/>
            <a:ext cx="2607308" cy="592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7AF2B87-90C7-7248-B541-1B79452010AC}"/>
              </a:ext>
            </a:extLst>
          </p:cNvPr>
          <p:cNvCxnSpPr>
            <a:cxnSpLocks/>
            <a:stCxn id="19" idx="3"/>
            <a:endCxn id="2" idx="1"/>
          </p:cNvCxnSpPr>
          <p:nvPr/>
        </p:nvCxnSpPr>
        <p:spPr>
          <a:xfrm flipV="1">
            <a:off x="7804934" y="3812350"/>
            <a:ext cx="576831" cy="229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C962E54-1925-9341-A7C4-C55B3BC6B2E3}"/>
              </a:ext>
            </a:extLst>
          </p:cNvPr>
          <p:cNvCxnSpPr>
            <a:cxnSpLocks/>
            <a:stCxn id="51" idx="3"/>
            <a:endCxn id="7" idx="1"/>
          </p:cNvCxnSpPr>
          <p:nvPr/>
        </p:nvCxnSpPr>
        <p:spPr>
          <a:xfrm flipV="1">
            <a:off x="8637945" y="2792443"/>
            <a:ext cx="1774297" cy="1020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CBB1548-D436-714D-AAA5-2B9CDB88947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765" y="3625563"/>
            <a:ext cx="466968" cy="37357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9F16526-E407-254A-9564-DF9366CDA1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7470" y="3516123"/>
            <a:ext cx="366234" cy="59705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9D7DA95-E83C-2244-8498-C80084F88BA1}"/>
              </a:ext>
            </a:extLst>
          </p:cNvPr>
          <p:cNvSpPr txBox="1"/>
          <p:nvPr/>
        </p:nvSpPr>
        <p:spPr>
          <a:xfrm>
            <a:off x="8183203" y="4133357"/>
            <a:ext cx="1159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Order </a:t>
            </a:r>
          </a:p>
          <a:p>
            <a:pPr algn="ctr"/>
            <a:r>
              <a:rPr lang="en-US" sz="1400" dirty="0"/>
              <a:t>Queue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9FC980-932E-9748-9714-6D0943D57E1E}"/>
              </a:ext>
            </a:extLst>
          </p:cNvPr>
          <p:cNvSpPr txBox="1"/>
          <p:nvPr/>
        </p:nvSpPr>
        <p:spPr>
          <a:xfrm>
            <a:off x="8924344" y="4190341"/>
            <a:ext cx="1465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Order </a:t>
            </a:r>
          </a:p>
          <a:p>
            <a:pPr algn="ctr"/>
            <a:r>
              <a:rPr lang="en-US" sz="1400" dirty="0"/>
              <a:t>Processing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7BA34E5-5189-634F-8813-81C5BBC956B7}"/>
              </a:ext>
            </a:extLst>
          </p:cNvPr>
          <p:cNvCxnSpPr>
            <a:cxnSpLocks/>
            <a:stCxn id="2" idx="3"/>
            <a:endCxn id="34" idx="1"/>
          </p:cNvCxnSpPr>
          <p:nvPr/>
        </p:nvCxnSpPr>
        <p:spPr>
          <a:xfrm>
            <a:off x="8848733" y="3812350"/>
            <a:ext cx="468737" cy="229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F4694D2-77DD-6B49-9051-F675B524B044}"/>
              </a:ext>
            </a:extLst>
          </p:cNvPr>
          <p:cNvCxnSpPr>
            <a:cxnSpLocks/>
            <a:stCxn id="34" idx="3"/>
            <a:endCxn id="42" idx="1"/>
          </p:cNvCxnSpPr>
          <p:nvPr/>
        </p:nvCxnSpPr>
        <p:spPr>
          <a:xfrm>
            <a:off x="9683704" y="3814649"/>
            <a:ext cx="728538" cy="99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219474C2-FE7B-F041-91B7-4202B2917E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5130" y="4447336"/>
            <a:ext cx="366234" cy="59705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E68A0D9-8B81-6840-AD42-87400768F17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8545" y="3369009"/>
            <a:ext cx="332509" cy="598935"/>
          </a:xfrm>
          <a:prstGeom prst="rect">
            <a:avLst/>
          </a:prstGeom>
        </p:spPr>
      </p:pic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17BC8715-FFB5-7340-90EA-8C974941CFC2}"/>
              </a:ext>
            </a:extLst>
          </p:cNvPr>
          <p:cNvCxnSpPr>
            <a:cxnSpLocks/>
            <a:stCxn id="52" idx="3"/>
            <a:endCxn id="57" idx="0"/>
          </p:cNvCxnSpPr>
          <p:nvPr/>
        </p:nvCxnSpPr>
        <p:spPr>
          <a:xfrm>
            <a:off x="1571054" y="3668477"/>
            <a:ext cx="4077802" cy="823708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081BF8A-248F-1F45-B3B1-9441A26AA421}"/>
              </a:ext>
            </a:extLst>
          </p:cNvPr>
          <p:cNvCxnSpPr>
            <a:cxnSpLocks/>
            <a:stCxn id="10" idx="3"/>
            <a:endCxn id="57" idx="1"/>
          </p:cNvCxnSpPr>
          <p:nvPr/>
        </p:nvCxnSpPr>
        <p:spPr>
          <a:xfrm flipV="1">
            <a:off x="4989144" y="4743663"/>
            <a:ext cx="412306" cy="841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6B5DE9A-C831-1D46-8226-FD8622F31E15}"/>
              </a:ext>
            </a:extLst>
          </p:cNvPr>
          <p:cNvSpPr txBox="1"/>
          <p:nvPr/>
        </p:nvSpPr>
        <p:spPr>
          <a:xfrm>
            <a:off x="5812640" y="5301209"/>
            <a:ext cx="993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Aggregator</a:t>
            </a:r>
          </a:p>
          <a:p>
            <a:pPr algn="ctr"/>
            <a:r>
              <a:rPr lang="en-US" sz="1400" dirty="0"/>
              <a:t>Service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A4BCAB91-13EA-3646-A5C1-B0BFBFF1D9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1100" y="3668514"/>
            <a:ext cx="366234" cy="59705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0E40D3D-2227-8E44-9BCA-42AE3BA8B5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0208" y="2653046"/>
            <a:ext cx="366234" cy="59705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8E66848-3319-AC40-9083-92937D779A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4111" y="2656520"/>
            <a:ext cx="366234" cy="59705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0AB5B3FE-1698-C74D-A146-11BB873C0E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7530" y="4599736"/>
            <a:ext cx="366234" cy="59705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A469251-5E5B-9B4F-A0B7-F7DD417A12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9930" y="4752136"/>
            <a:ext cx="366234" cy="59705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2A5CAFF0-FDFE-C84F-9ED3-532EEB0EC5C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8109" y="4596420"/>
            <a:ext cx="513435" cy="6161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DAA2FE-BBBA-CB45-9DA1-951CD3534FF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0286" y="4500562"/>
            <a:ext cx="494812" cy="502955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7FED2C0-003F-5D44-A430-20313DB7F144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3925098" y="4752040"/>
            <a:ext cx="550611" cy="4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CCCCECAB-FFD0-AB4B-B55F-156FBF1FF1F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1450" y="4492185"/>
            <a:ext cx="494812" cy="502955"/>
          </a:xfrm>
          <a:prstGeom prst="rect">
            <a:avLst/>
          </a:prstGeom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FFD324C-DB85-D14B-BCBD-3C199AFDB02E}"/>
              </a:ext>
            </a:extLst>
          </p:cNvPr>
          <p:cNvCxnSpPr>
            <a:cxnSpLocks/>
            <a:stCxn id="57" idx="3"/>
            <a:endCxn id="50" idx="1"/>
          </p:cNvCxnSpPr>
          <p:nvPr/>
        </p:nvCxnSpPr>
        <p:spPr>
          <a:xfrm>
            <a:off x="5896262" y="4743663"/>
            <a:ext cx="188868" cy="219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>
            <a:extLst>
              <a:ext uri="{FF2B5EF4-FFF2-40B4-BE49-F238E27FC236}">
                <a16:creationId xmlns:a16="http://schemas.microsoft.com/office/drawing/2014/main" id="{E76DBCE1-F082-5045-848B-24F7E53DC6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5847" y="3426006"/>
            <a:ext cx="366234" cy="59705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D6C0CB57-3C15-8E42-989B-FFD13BAC46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8247" y="3578406"/>
            <a:ext cx="366234" cy="59705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72488BF-8223-3A48-8898-3BC6CA4BC7FC}"/>
              </a:ext>
            </a:extLst>
          </p:cNvPr>
          <p:cNvSpPr txBox="1"/>
          <p:nvPr/>
        </p:nvSpPr>
        <p:spPr>
          <a:xfrm>
            <a:off x="5348579" y="3272561"/>
            <a:ext cx="889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Discovery</a:t>
            </a:r>
          </a:p>
        </p:txBody>
      </p: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D37D136C-1421-CD48-8A6A-146D3F2C7A77}"/>
              </a:ext>
            </a:extLst>
          </p:cNvPr>
          <p:cNvCxnSpPr>
            <a:cxnSpLocks/>
            <a:stCxn id="50" idx="0"/>
            <a:endCxn id="70" idx="1"/>
          </p:cNvCxnSpPr>
          <p:nvPr/>
        </p:nvCxnSpPr>
        <p:spPr>
          <a:xfrm rot="16200000" flipV="1">
            <a:off x="5830645" y="4009734"/>
            <a:ext cx="722804" cy="152400"/>
          </a:xfrm>
          <a:prstGeom prst="bentConnector4">
            <a:avLst>
              <a:gd name="adj1" fmla="val 29349"/>
              <a:gd name="adj2" fmla="val 27015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AD50856-C432-214A-B00E-3180FF43D98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7974" y="4904236"/>
            <a:ext cx="521031" cy="521031"/>
          </a:xfrm>
          <a:prstGeom prst="rect">
            <a:avLst/>
          </a:prstGeom>
        </p:spPr>
      </p:pic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EEA48487-1A5A-384B-B0F3-0C2CA5475297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 flipV="1">
            <a:off x="7804934" y="5164752"/>
            <a:ext cx="1583040" cy="53498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14524520-B96E-954E-A3B1-44772E5FDC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1100" y="5553615"/>
            <a:ext cx="366234" cy="597051"/>
          </a:xfrm>
          <a:prstGeom prst="rect">
            <a:avLst/>
          </a:prstGeom>
        </p:spPr>
      </p:pic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8124E4BB-819B-FF41-BCDA-9291D984CC4B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7804934" y="4757191"/>
            <a:ext cx="1583040" cy="40756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id="{4BB40DB4-850C-3049-B242-5BA5FCCC04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1100" y="4611065"/>
            <a:ext cx="366234" cy="597051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8C25168B-CA4D-9F4E-959A-1521CBBC9B1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7542" y="5267089"/>
            <a:ext cx="521031" cy="521031"/>
          </a:xfrm>
          <a:prstGeom prst="rect">
            <a:avLst/>
          </a:prstGeom>
        </p:spPr>
      </p:pic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A626A0B9-A7A2-8D46-B2BC-9CD113C655CB}"/>
              </a:ext>
            </a:extLst>
          </p:cNvPr>
          <p:cNvCxnSpPr>
            <a:cxnSpLocks/>
            <a:stCxn id="69" idx="2"/>
            <a:endCxn id="81" idx="1"/>
          </p:cNvCxnSpPr>
          <p:nvPr/>
        </p:nvCxnSpPr>
        <p:spPr>
          <a:xfrm rot="16200000" flipH="1">
            <a:off x="4808653" y="5288715"/>
            <a:ext cx="315063" cy="16271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62DBD04-2F0C-A746-8AB8-C148AF552842}"/>
              </a:ext>
            </a:extLst>
          </p:cNvPr>
          <p:cNvSpPr txBox="1"/>
          <p:nvPr/>
        </p:nvSpPr>
        <p:spPr>
          <a:xfrm>
            <a:off x="9044584" y="5386498"/>
            <a:ext cx="1278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Object Cache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DEABBE8-C9D4-9A44-AD68-F376EE809AD7}"/>
              </a:ext>
            </a:extLst>
          </p:cNvPr>
          <p:cNvSpPr txBox="1"/>
          <p:nvPr/>
        </p:nvSpPr>
        <p:spPr>
          <a:xfrm>
            <a:off x="4704151" y="5868632"/>
            <a:ext cx="1278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Session Cache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E9E887E3-3351-7049-97F2-3775BC47847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1143" y="4975839"/>
            <a:ext cx="377843" cy="377843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5E1AF6EF-F009-CF41-9A88-096A79AED219}"/>
              </a:ext>
            </a:extLst>
          </p:cNvPr>
          <p:cNvSpPr txBox="1"/>
          <p:nvPr/>
        </p:nvSpPr>
        <p:spPr>
          <a:xfrm>
            <a:off x="3070944" y="5317894"/>
            <a:ext cx="1278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HTTP Cache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781B018D-37DF-6C45-BABF-6BC7BA9D993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5877" y="4036170"/>
            <a:ext cx="377843" cy="377843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F5D78921-D260-CC42-90CA-0B6314962F17}"/>
              </a:ext>
            </a:extLst>
          </p:cNvPr>
          <p:cNvSpPr txBox="1"/>
          <p:nvPr/>
        </p:nvSpPr>
        <p:spPr>
          <a:xfrm>
            <a:off x="1441141" y="4071612"/>
            <a:ext cx="1278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HTTP Cache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885607-C115-1D40-9A6F-43333E21AAD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7276" y="3747182"/>
            <a:ext cx="541868" cy="541868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27AA323D-A625-5841-BFFA-14D0F4386E26}"/>
              </a:ext>
            </a:extLst>
          </p:cNvPr>
          <p:cNvSpPr txBox="1"/>
          <p:nvPr/>
        </p:nvSpPr>
        <p:spPr>
          <a:xfrm>
            <a:off x="3833451" y="3755990"/>
            <a:ext cx="615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Static</a:t>
            </a:r>
          </a:p>
        </p:txBody>
      </p: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66F11485-6C51-CE45-AE1B-3EB33BF3CDAA}"/>
              </a:ext>
            </a:extLst>
          </p:cNvPr>
          <p:cNvCxnSpPr>
            <a:cxnSpLocks/>
            <a:stCxn id="4" idx="0"/>
            <a:endCxn id="11" idx="1"/>
          </p:cNvCxnSpPr>
          <p:nvPr/>
        </p:nvCxnSpPr>
        <p:spPr>
          <a:xfrm rot="5400000" flipH="1" flipV="1">
            <a:off x="3821261" y="3874547"/>
            <a:ext cx="482446" cy="76958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91">
            <a:extLst>
              <a:ext uri="{FF2B5EF4-FFF2-40B4-BE49-F238E27FC236}">
                <a16:creationId xmlns:a16="http://schemas.microsoft.com/office/drawing/2014/main" id="{EF2A468D-0134-E649-83C9-8967414C76F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827424" y="5258276"/>
            <a:ext cx="556205" cy="556205"/>
          </a:xfrm>
          <a:prstGeom prst="rect">
            <a:avLst/>
          </a:prstGeom>
        </p:spPr>
      </p:pic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5BD0FE5F-2CDA-0D44-83C5-37432E3566B3}"/>
              </a:ext>
            </a:extLst>
          </p:cNvPr>
          <p:cNvCxnSpPr>
            <a:cxnSpLocks/>
            <a:stCxn id="9" idx="2"/>
            <a:endCxn id="92" idx="3"/>
          </p:cNvCxnSpPr>
          <p:nvPr/>
        </p:nvCxnSpPr>
        <p:spPr>
          <a:xfrm rot="16200000" flipH="1">
            <a:off x="1385760" y="5094715"/>
            <a:ext cx="460706" cy="42262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D7608D28-0577-B54F-8B89-55E8D8870DE8}"/>
              </a:ext>
            </a:extLst>
          </p:cNvPr>
          <p:cNvCxnSpPr>
            <a:cxnSpLocks/>
            <a:stCxn id="92" idx="1"/>
            <a:endCxn id="4" idx="1"/>
          </p:cNvCxnSpPr>
          <p:nvPr/>
        </p:nvCxnSpPr>
        <p:spPr>
          <a:xfrm flipV="1">
            <a:off x="2383629" y="4752040"/>
            <a:ext cx="1046657" cy="78433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61CAE9-A5FD-8744-AF42-76C97871DBC9}"/>
              </a:ext>
            </a:extLst>
          </p:cNvPr>
          <p:cNvSpPr txBox="1"/>
          <p:nvPr/>
        </p:nvSpPr>
        <p:spPr>
          <a:xfrm>
            <a:off x="1772223" y="5812916"/>
            <a:ext cx="696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CDN</a:t>
            </a: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93634290-C86D-1940-A8C0-A193A9FEEA1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9676" y="3899582"/>
            <a:ext cx="541868" cy="541868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049FC78C-91FF-7B48-99F8-D6E1A82FA2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9870" y="3668523"/>
            <a:ext cx="366234" cy="597051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C10031D4-BED5-1943-9B7A-41BD06B2CF5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4165" y="3777963"/>
            <a:ext cx="466968" cy="373574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A8AA75C7-0F61-8040-9401-BD4899E5387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2586" y="4682942"/>
            <a:ext cx="494812" cy="502955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845BBB20-8DE1-6248-8144-2BF36BB3EAB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38860" y="4764505"/>
            <a:ext cx="494812" cy="502955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D26B8967-FE54-0246-8D51-76BDA94779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0031" y="2498052"/>
            <a:ext cx="478915" cy="588782"/>
          </a:xfrm>
          <a:prstGeom prst="rect">
            <a:avLst/>
          </a:prstGeom>
        </p:spPr>
      </p:pic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DDB75E8-DE00-4747-B566-29BD86C888C3}"/>
              </a:ext>
            </a:extLst>
          </p:cNvPr>
          <p:cNvCxnSpPr>
            <a:cxnSpLocks/>
            <a:stCxn id="7" idx="3"/>
            <a:endCxn id="110" idx="1"/>
          </p:cNvCxnSpPr>
          <p:nvPr/>
        </p:nvCxnSpPr>
        <p:spPr>
          <a:xfrm>
            <a:off x="10891157" y="2792443"/>
            <a:ext cx="238874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111">
            <a:extLst>
              <a:ext uri="{FF2B5EF4-FFF2-40B4-BE49-F238E27FC236}">
                <a16:creationId xmlns:a16="http://schemas.microsoft.com/office/drawing/2014/main" id="{3A1188ED-83E5-C643-B513-498DC663DD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4758" y="3521250"/>
            <a:ext cx="478915" cy="588782"/>
          </a:xfrm>
          <a:prstGeom prst="rect">
            <a:avLst/>
          </a:prstGeom>
        </p:spPr>
      </p:pic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19479A6D-2EC7-4542-BF52-B00B1CCF05D8}"/>
              </a:ext>
            </a:extLst>
          </p:cNvPr>
          <p:cNvCxnSpPr>
            <a:cxnSpLocks/>
            <a:stCxn id="42" idx="3"/>
            <a:endCxn id="112" idx="1"/>
          </p:cNvCxnSpPr>
          <p:nvPr/>
        </p:nvCxnSpPr>
        <p:spPr>
          <a:xfrm>
            <a:off x="10891157" y="3815641"/>
            <a:ext cx="24360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>
            <a:extLst>
              <a:ext uri="{FF2B5EF4-FFF2-40B4-BE49-F238E27FC236}">
                <a16:creationId xmlns:a16="http://schemas.microsoft.com/office/drawing/2014/main" id="{946E00F9-18CF-4345-8B4D-349AD7DDD2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2291" y="4471901"/>
            <a:ext cx="478915" cy="588782"/>
          </a:xfrm>
          <a:prstGeom prst="rect">
            <a:avLst/>
          </a:prstGeom>
        </p:spPr>
      </p:pic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99DEAF88-C722-184A-A06D-A35103C08E64}"/>
              </a:ext>
            </a:extLst>
          </p:cNvPr>
          <p:cNvCxnSpPr>
            <a:cxnSpLocks/>
            <a:stCxn id="41" idx="3"/>
            <a:endCxn id="114" idx="1"/>
          </p:cNvCxnSpPr>
          <p:nvPr/>
        </p:nvCxnSpPr>
        <p:spPr>
          <a:xfrm>
            <a:off x="10891157" y="4763118"/>
            <a:ext cx="231134" cy="317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Picture 115">
            <a:extLst>
              <a:ext uri="{FF2B5EF4-FFF2-40B4-BE49-F238E27FC236}">
                <a16:creationId xmlns:a16="http://schemas.microsoft.com/office/drawing/2014/main" id="{8324495C-8CD2-3545-BE89-79174CE8BE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6503" y="5401215"/>
            <a:ext cx="478915" cy="588782"/>
          </a:xfrm>
          <a:prstGeom prst="rect">
            <a:avLst/>
          </a:prstGeom>
        </p:spPr>
      </p:pic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63C478C-8358-8947-8BA8-82F5BA48F1AE}"/>
              </a:ext>
            </a:extLst>
          </p:cNvPr>
          <p:cNvCxnSpPr>
            <a:cxnSpLocks/>
            <a:stCxn id="40" idx="3"/>
            <a:endCxn id="116" idx="1"/>
          </p:cNvCxnSpPr>
          <p:nvPr/>
        </p:nvCxnSpPr>
        <p:spPr>
          <a:xfrm flipV="1">
            <a:off x="10891157" y="5695606"/>
            <a:ext cx="235346" cy="469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1F5F8788-46BD-A945-9F04-DEB9A252D28C}"/>
              </a:ext>
            </a:extLst>
          </p:cNvPr>
          <p:cNvSpPr txBox="1"/>
          <p:nvPr/>
        </p:nvSpPr>
        <p:spPr>
          <a:xfrm>
            <a:off x="8607228" y="2130874"/>
            <a:ext cx="1465423" cy="30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Power Supply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1B332957-837A-7D4B-87CD-29B335E2F64C}"/>
              </a:ext>
            </a:extLst>
          </p:cNvPr>
          <p:cNvSpPr/>
          <p:nvPr/>
        </p:nvSpPr>
        <p:spPr>
          <a:xfrm>
            <a:off x="8121830" y="1002441"/>
            <a:ext cx="2506197" cy="1173174"/>
          </a:xfrm>
          <a:prstGeom prst="ellipse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3E0B800-5E96-DF4A-89F8-E69799FBD3E3}"/>
              </a:ext>
            </a:extLst>
          </p:cNvPr>
          <p:cNvSpPr txBox="1"/>
          <p:nvPr/>
        </p:nvSpPr>
        <p:spPr>
          <a:xfrm>
            <a:off x="1969278" y="4366907"/>
            <a:ext cx="1465423" cy="30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Network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2B626F-E0A3-AF44-A3D6-6497E3348D0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8049" y="3013675"/>
            <a:ext cx="310501" cy="264311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4062B947-7349-4D4B-B7D2-3158937A8D3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9610" y="4978504"/>
            <a:ext cx="310501" cy="264311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4A4C77A1-BEDA-FF4E-AC8E-2C1DE79E82E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8049" y="3992065"/>
            <a:ext cx="310501" cy="264311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B6786E4B-711E-C646-960A-44A9A92F7377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9610" y="5831861"/>
            <a:ext cx="310501" cy="264311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9BD9F67F-3811-4A4D-AF3F-3EAE425D494D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8840" y="5025225"/>
            <a:ext cx="310501" cy="264311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D31E2171-41C5-324F-8C12-01A6E9CF80D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4622" y="5105061"/>
            <a:ext cx="310501" cy="264311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11EA391-F05F-7F44-B937-CF0E522A968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4565" y="3954618"/>
            <a:ext cx="310501" cy="264311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D3F5D283-838B-E845-80BA-2FDDAA0A478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9362" y="1888050"/>
            <a:ext cx="310501" cy="2643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D47E04-4FE8-2F44-A399-5A73CC091DA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7857" y="1385121"/>
            <a:ext cx="382718" cy="382718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35BE0C4A-7CEE-C44B-B26B-28370947F35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3417" y="3984189"/>
            <a:ext cx="382718" cy="382718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1D98CAB3-F9AF-B94B-9E8E-63B5EAD80F7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7334" y="5737975"/>
            <a:ext cx="382718" cy="382718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9B86FAEE-D650-C54D-BD9C-5608679D3450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7334" y="4781235"/>
            <a:ext cx="382718" cy="382718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EAE1FABE-8E11-724A-B895-C4A90683C32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6365" y="3359170"/>
            <a:ext cx="382718" cy="382718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19B2299F-9EC8-3D4C-A116-1D0719B28569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9603" y="3062214"/>
            <a:ext cx="382718" cy="382718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49B8F78E-DAB4-C640-8E6E-32DD8A66827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3577" y="3005800"/>
            <a:ext cx="382718" cy="382718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669F93BD-BD53-8647-8C2F-AD8C12C7E444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6510" y="4300826"/>
            <a:ext cx="382718" cy="382718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962C03B9-D18C-904D-8113-8E4A7A5959A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448" y="3718519"/>
            <a:ext cx="382718" cy="382718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2C2D4558-FA2C-1E4B-A70C-D5F51CDBAEB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8346" y="4989116"/>
            <a:ext cx="382718" cy="382718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1F59C057-1CBB-5F4B-B560-2AC7AA72B26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9248" y="5591109"/>
            <a:ext cx="382718" cy="382718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DF8EB514-27A6-F348-BD39-B5524CA7523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2103" y="4333672"/>
            <a:ext cx="382718" cy="382718"/>
          </a:xfrm>
          <a:prstGeom prst="rect">
            <a:avLst/>
          </a:prstGeom>
        </p:spPr>
      </p:pic>
      <p:cxnSp>
        <p:nvCxnSpPr>
          <p:cNvPr id="136" name="Elbow Connector 135">
            <a:extLst>
              <a:ext uri="{FF2B5EF4-FFF2-40B4-BE49-F238E27FC236}">
                <a16:creationId xmlns:a16="http://schemas.microsoft.com/office/drawing/2014/main" id="{85095D40-B204-FA43-8E1A-A6F2A5B0C8ED}"/>
              </a:ext>
            </a:extLst>
          </p:cNvPr>
          <p:cNvCxnSpPr>
            <a:cxnSpLocks/>
            <a:stCxn id="34" idx="0"/>
            <a:endCxn id="66" idx="2"/>
          </p:cNvCxnSpPr>
          <p:nvPr/>
        </p:nvCxnSpPr>
        <p:spPr>
          <a:xfrm rot="16200000" flipV="1">
            <a:off x="8922632" y="2938167"/>
            <a:ext cx="262552" cy="89335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383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122">
            <a:extLst>
              <a:ext uri="{FF2B5EF4-FFF2-40B4-BE49-F238E27FC236}">
                <a16:creationId xmlns:a16="http://schemas.microsoft.com/office/drawing/2014/main" id="{E2C7F259-2F60-E640-B25D-443CDA81D5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31805" y="2726347"/>
            <a:ext cx="595467" cy="44747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38EFAA3-4CC7-C448-968F-C2810AB83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Zonal Redundancy</a:t>
            </a:r>
            <a:endParaRPr lang="en-US" i="1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7EB90993-8E71-5542-9E81-0E79339AB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Zonal redundancy for fault isolation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8776EC-10D4-6B49-945E-0C19E7E9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32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4EBE8C-A90F-DB4D-9AF7-89E30851BF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681" y="4191226"/>
            <a:ext cx="1048241" cy="62894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5FCA067-34E1-F14E-88D9-6C8CAF301F54}"/>
              </a:ext>
            </a:extLst>
          </p:cNvPr>
          <p:cNvSpPr txBox="1"/>
          <p:nvPr/>
        </p:nvSpPr>
        <p:spPr>
          <a:xfrm>
            <a:off x="8143609" y="5792853"/>
            <a:ext cx="696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User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7E68A0D9-8B81-6840-AD42-87400768F17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8545" y="3113507"/>
            <a:ext cx="332509" cy="5989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DAA2FE-BBBA-CB45-9DA1-951CD3534FF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66526" y="3883631"/>
            <a:ext cx="494812" cy="502955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E9E887E3-3351-7049-97F2-3775BC47847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8363" y="4227922"/>
            <a:ext cx="377843" cy="377843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5E1AF6EF-F009-CF41-9A88-096A79AED219}"/>
              </a:ext>
            </a:extLst>
          </p:cNvPr>
          <p:cNvSpPr txBox="1"/>
          <p:nvPr/>
        </p:nvSpPr>
        <p:spPr>
          <a:xfrm>
            <a:off x="4733583" y="4522894"/>
            <a:ext cx="648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HTTP </a:t>
            </a:r>
          </a:p>
          <a:p>
            <a:pPr algn="ctr"/>
            <a:r>
              <a:rPr lang="en-US" sz="1400" dirty="0"/>
              <a:t>Cache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781B018D-37DF-6C45-BABF-6BC7BA9D993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5877" y="3780668"/>
            <a:ext cx="377843" cy="377843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F5D78921-D260-CC42-90CA-0B6314962F17}"/>
              </a:ext>
            </a:extLst>
          </p:cNvPr>
          <p:cNvSpPr txBox="1"/>
          <p:nvPr/>
        </p:nvSpPr>
        <p:spPr>
          <a:xfrm>
            <a:off x="1441141" y="3816110"/>
            <a:ext cx="1278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HTTP Cache</a:t>
            </a:r>
          </a:p>
        </p:txBody>
      </p: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66F11485-6C51-CE45-AE1B-3EB33BF3CDAA}"/>
              </a:ext>
            </a:extLst>
          </p:cNvPr>
          <p:cNvCxnSpPr>
            <a:cxnSpLocks/>
            <a:stCxn id="52" idx="3"/>
            <a:endCxn id="4" idx="1"/>
          </p:cNvCxnSpPr>
          <p:nvPr/>
        </p:nvCxnSpPr>
        <p:spPr>
          <a:xfrm>
            <a:off x="1571054" y="3412975"/>
            <a:ext cx="2795472" cy="722134"/>
          </a:xfrm>
          <a:prstGeom prst="bentConnector3">
            <a:avLst>
              <a:gd name="adj1" fmla="val 6447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91">
            <a:extLst>
              <a:ext uri="{FF2B5EF4-FFF2-40B4-BE49-F238E27FC236}">
                <a16:creationId xmlns:a16="http://schemas.microsoft.com/office/drawing/2014/main" id="{EF2A468D-0134-E649-83C9-8967414C76F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827424" y="5002774"/>
            <a:ext cx="556205" cy="556205"/>
          </a:xfrm>
          <a:prstGeom prst="rect">
            <a:avLst/>
          </a:prstGeom>
        </p:spPr>
      </p:pic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5BD0FE5F-2CDA-0D44-83C5-37432E3566B3}"/>
              </a:ext>
            </a:extLst>
          </p:cNvPr>
          <p:cNvCxnSpPr>
            <a:cxnSpLocks/>
            <a:stCxn id="9" idx="2"/>
            <a:endCxn id="92" idx="3"/>
          </p:cNvCxnSpPr>
          <p:nvPr/>
        </p:nvCxnSpPr>
        <p:spPr>
          <a:xfrm rot="16200000" flipH="1">
            <a:off x="1385760" y="4839213"/>
            <a:ext cx="460706" cy="42262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D7608D28-0577-B54F-8B89-55E8D8870DE8}"/>
              </a:ext>
            </a:extLst>
          </p:cNvPr>
          <p:cNvCxnSpPr>
            <a:cxnSpLocks/>
            <a:stCxn id="92" idx="1"/>
            <a:endCxn id="4" idx="1"/>
          </p:cNvCxnSpPr>
          <p:nvPr/>
        </p:nvCxnSpPr>
        <p:spPr>
          <a:xfrm flipV="1">
            <a:off x="2383629" y="4135109"/>
            <a:ext cx="1982897" cy="114576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61CAE9-A5FD-8744-AF42-76C97871DBC9}"/>
              </a:ext>
            </a:extLst>
          </p:cNvPr>
          <p:cNvSpPr txBox="1"/>
          <p:nvPr/>
        </p:nvSpPr>
        <p:spPr>
          <a:xfrm>
            <a:off x="1772223" y="5557414"/>
            <a:ext cx="696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CDN</a:t>
            </a: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A8AA75C7-0F61-8040-9401-BD4899E5387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9184" y="4418232"/>
            <a:ext cx="494812" cy="502955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1F5F8788-46BD-A945-9F04-DEB9A252D28C}"/>
              </a:ext>
            </a:extLst>
          </p:cNvPr>
          <p:cNvSpPr txBox="1"/>
          <p:nvPr/>
        </p:nvSpPr>
        <p:spPr>
          <a:xfrm>
            <a:off x="9775975" y="3183425"/>
            <a:ext cx="1465423" cy="30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Power Supply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717FCC-F299-AA48-B8A3-87122B3FB51F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23228" y="4235079"/>
            <a:ext cx="3246940" cy="1909546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B718EE67-B4A7-D347-825A-71A902840031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23226" y="2181431"/>
            <a:ext cx="3246941" cy="1909546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B7231994-4D22-174C-95AF-E5F458D64906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32391" y="4829311"/>
            <a:ext cx="595467" cy="447470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F6ED6C03-5231-284B-898E-D73F9E295C45}"/>
              </a:ext>
            </a:extLst>
          </p:cNvPr>
          <p:cNvSpPr txBox="1"/>
          <p:nvPr/>
        </p:nvSpPr>
        <p:spPr>
          <a:xfrm>
            <a:off x="9776561" y="5286389"/>
            <a:ext cx="1465423" cy="30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Power Supply</a:t>
            </a:r>
          </a:p>
        </p:txBody>
      </p:sp>
      <p:cxnSp>
        <p:nvCxnSpPr>
          <p:cNvPr id="105" name="Elbow Connector 104">
            <a:extLst>
              <a:ext uri="{FF2B5EF4-FFF2-40B4-BE49-F238E27FC236}">
                <a16:creationId xmlns:a16="http://schemas.microsoft.com/office/drawing/2014/main" id="{6C5EB587-9ECA-814C-B903-C5C690DEF86D}"/>
              </a:ext>
            </a:extLst>
          </p:cNvPr>
          <p:cNvCxnSpPr>
            <a:cxnSpLocks/>
            <a:stCxn id="9" idx="3"/>
            <a:endCxn id="4" idx="1"/>
          </p:cNvCxnSpPr>
          <p:nvPr/>
        </p:nvCxnSpPr>
        <p:spPr>
          <a:xfrm flipV="1">
            <a:off x="1928922" y="4135109"/>
            <a:ext cx="2437604" cy="370590"/>
          </a:xfrm>
          <a:prstGeom prst="bentConnector3">
            <a:avLst>
              <a:gd name="adj1" fmla="val 5922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Elbow Connector 117">
            <a:extLst>
              <a:ext uri="{FF2B5EF4-FFF2-40B4-BE49-F238E27FC236}">
                <a16:creationId xmlns:a16="http://schemas.microsoft.com/office/drawing/2014/main" id="{33CB7D38-8DD8-CE4D-A8DF-12E85FC82336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861338" y="4135109"/>
            <a:ext cx="1234662" cy="915415"/>
          </a:xfrm>
          <a:prstGeom prst="bentConnector3">
            <a:avLst>
              <a:gd name="adj1" fmla="val 50000"/>
            </a:avLst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Elbow Connector 123">
            <a:extLst>
              <a:ext uri="{FF2B5EF4-FFF2-40B4-BE49-F238E27FC236}">
                <a16:creationId xmlns:a16="http://schemas.microsoft.com/office/drawing/2014/main" id="{60C2F064-818B-BB4B-957F-257482620213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861338" y="4135109"/>
            <a:ext cx="1247068" cy="1073123"/>
          </a:xfrm>
          <a:prstGeom prst="bentConnector3">
            <a:avLst>
              <a:gd name="adj1" fmla="val 50000"/>
            </a:avLst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7A86CBEB-DCCD-1149-A888-E00AF4AE4E2C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4861338" y="3267277"/>
            <a:ext cx="1234662" cy="867832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Elbow Connector 125">
            <a:extLst>
              <a:ext uri="{FF2B5EF4-FFF2-40B4-BE49-F238E27FC236}">
                <a16:creationId xmlns:a16="http://schemas.microsoft.com/office/drawing/2014/main" id="{5165938C-C854-EE4E-9DBB-0759A5E84321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4861338" y="3061985"/>
            <a:ext cx="1234662" cy="107312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E86F3ADF-2E5C-5D45-8996-340DB9C38047}"/>
              </a:ext>
            </a:extLst>
          </p:cNvPr>
          <p:cNvCxnSpPr>
            <a:cxnSpLocks/>
          </p:cNvCxnSpPr>
          <p:nvPr/>
        </p:nvCxnSpPr>
        <p:spPr>
          <a:xfrm>
            <a:off x="5831174" y="4090977"/>
            <a:ext cx="5036695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3240BCC4-9D4C-804B-81E2-B329A58017FB}"/>
              </a:ext>
            </a:extLst>
          </p:cNvPr>
          <p:cNvSpPr txBox="1"/>
          <p:nvPr/>
        </p:nvSpPr>
        <p:spPr>
          <a:xfrm>
            <a:off x="9796826" y="3701268"/>
            <a:ext cx="146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Zone 1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ACD508F-9CB0-0941-A58F-4FEF1517409F}"/>
              </a:ext>
            </a:extLst>
          </p:cNvPr>
          <p:cNvSpPr txBox="1"/>
          <p:nvPr/>
        </p:nvSpPr>
        <p:spPr>
          <a:xfrm>
            <a:off x="9771538" y="4139160"/>
            <a:ext cx="146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Zone 2</a:t>
            </a:r>
          </a:p>
        </p:txBody>
      </p:sp>
      <p:cxnSp>
        <p:nvCxnSpPr>
          <p:cNvPr id="133" name="Elbow Connector 132">
            <a:extLst>
              <a:ext uri="{FF2B5EF4-FFF2-40B4-BE49-F238E27FC236}">
                <a16:creationId xmlns:a16="http://schemas.microsoft.com/office/drawing/2014/main" id="{24B85FEF-EDE1-7A49-8E46-6E76D7D44AEF}"/>
              </a:ext>
            </a:extLst>
          </p:cNvPr>
          <p:cNvCxnSpPr>
            <a:cxnSpLocks/>
            <a:stCxn id="102" idx="3"/>
            <a:endCxn id="14" idx="3"/>
          </p:cNvCxnSpPr>
          <p:nvPr/>
        </p:nvCxnSpPr>
        <p:spPr>
          <a:xfrm>
            <a:off x="9270167" y="3136204"/>
            <a:ext cx="1" cy="2053648"/>
          </a:xfrm>
          <a:prstGeom prst="bentConnector3">
            <a:avLst>
              <a:gd name="adj1" fmla="val 2286010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5B8C48C9-AE5A-EC4A-B641-C307602B074F}"/>
              </a:ext>
            </a:extLst>
          </p:cNvPr>
          <p:cNvSpPr txBox="1"/>
          <p:nvPr/>
        </p:nvSpPr>
        <p:spPr>
          <a:xfrm rot="16200000">
            <a:off x="8591436" y="4009053"/>
            <a:ext cx="2068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Backend Replication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1E36B2-570C-0142-B3A9-967078FCCDD4}"/>
              </a:ext>
            </a:extLst>
          </p:cNvPr>
          <p:cNvSpPr txBox="1"/>
          <p:nvPr/>
        </p:nvSpPr>
        <p:spPr>
          <a:xfrm rot="20126414">
            <a:off x="6596993" y="3855305"/>
            <a:ext cx="2282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  <a:alpha val="15000"/>
                  </a:schemeClr>
                </a:solidFill>
              </a:rPr>
              <a:t>NewTechWays</a:t>
            </a:r>
            <a:endParaRPr lang="en-US" sz="3200" dirty="0">
              <a:solidFill>
                <a:schemeClr val="bg1">
                  <a:lumMod val="75000"/>
                  <a:alpha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034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336C0-DDE5-9D4C-B231-10B23905F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About 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EAC70-F8C9-B840-880B-37BD7746A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Zonal Redundancy &amp; Routing</a:t>
            </a:r>
          </a:p>
          <a:p>
            <a:r>
              <a:rPr lang="en-US" dirty="0"/>
              <a:t>Regional Redundancy &amp; Routing</a:t>
            </a:r>
          </a:p>
          <a:p>
            <a:r>
              <a:rPr lang="en-US" dirty="0"/>
              <a:t>Redundancy &amp; Recovery</a:t>
            </a:r>
          </a:p>
          <a:p>
            <a:pPr lvl="1"/>
            <a:r>
              <a:rPr lang="en-US" dirty="0"/>
              <a:t>Stateless Components</a:t>
            </a:r>
          </a:p>
          <a:p>
            <a:pPr lvl="1"/>
            <a:r>
              <a:rPr lang="en-US" dirty="0"/>
              <a:t>Stateful Components</a:t>
            </a:r>
          </a:p>
          <a:p>
            <a:r>
              <a:rPr lang="en-US" dirty="0"/>
              <a:t>Automated Recovery</a:t>
            </a:r>
          </a:p>
          <a:p>
            <a:pPr lvl="1"/>
            <a:r>
              <a:rPr lang="en-US" dirty="0"/>
              <a:t>Detecting Faults</a:t>
            </a:r>
          </a:p>
          <a:p>
            <a:pPr lvl="1"/>
            <a:r>
              <a:rPr lang="en-US" dirty="0"/>
              <a:t>Triggering Failover</a:t>
            </a:r>
          </a:p>
          <a:p>
            <a:r>
              <a:rPr lang="en-US" dirty="0"/>
              <a:t>Reliability Practices</a:t>
            </a:r>
          </a:p>
          <a:p>
            <a:pPr lvl="1"/>
            <a:r>
              <a:rPr lang="en-US" dirty="0"/>
              <a:t>Retries &amp; Idempotency</a:t>
            </a:r>
          </a:p>
          <a:p>
            <a:pPr lvl="1"/>
            <a:r>
              <a:rPr lang="en-US" dirty="0"/>
              <a:t>Graceful handling of errors</a:t>
            </a:r>
          </a:p>
          <a:p>
            <a:pPr lvl="1"/>
            <a:r>
              <a:rPr lang="en-US" dirty="0"/>
              <a:t>Controlled service degradation</a:t>
            </a:r>
          </a:p>
          <a:p>
            <a:pPr lvl="1"/>
            <a:r>
              <a:rPr lang="en-US" dirty="0"/>
              <a:t>Load Shedding</a:t>
            </a:r>
          </a:p>
          <a:p>
            <a:pPr lvl="1"/>
            <a:r>
              <a:rPr lang="en-US" dirty="0"/>
              <a:t>Backpressure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02583-F650-A048-8E5F-9A8EBD60A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9064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A4A77-B080-164A-A38A-2D80637BA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83387-FD25-6844-A2F3-86FAEE1D7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116"/>
            <a:ext cx="5619750" cy="482784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Least Privilege</a:t>
            </a:r>
          </a:p>
          <a:p>
            <a:pPr lvl="1"/>
            <a:r>
              <a:rPr lang="en-US" dirty="0"/>
              <a:t>Minimalistic user access rights just enough to perform a task</a:t>
            </a:r>
          </a:p>
          <a:p>
            <a:r>
              <a:rPr lang="en-US" dirty="0"/>
              <a:t>Minimize attack surface area</a:t>
            </a:r>
          </a:p>
          <a:p>
            <a:pPr lvl="1"/>
            <a:r>
              <a:rPr lang="en-US" dirty="0"/>
              <a:t>Reduce entry points by authorizing every API request or Activity</a:t>
            </a:r>
          </a:p>
          <a:p>
            <a:pPr lvl="2"/>
            <a:r>
              <a:rPr lang="en-US" dirty="0"/>
              <a:t>Allow only minimum set of roles for each API</a:t>
            </a:r>
          </a:p>
          <a:p>
            <a:r>
              <a:rPr lang="en-US" dirty="0"/>
              <a:t>Defense In Depth</a:t>
            </a:r>
          </a:p>
          <a:p>
            <a:pPr lvl="1"/>
            <a:r>
              <a:rPr lang="en-US" dirty="0"/>
              <a:t>Multiple layered resource access controls</a:t>
            </a:r>
          </a:p>
          <a:p>
            <a:r>
              <a:rPr lang="en-US" dirty="0"/>
              <a:t>Separation of Duties</a:t>
            </a:r>
          </a:p>
          <a:p>
            <a:pPr lvl="1"/>
            <a:r>
              <a:rPr lang="en-US" dirty="0"/>
              <a:t>Different entities should have different roles</a:t>
            </a:r>
          </a:p>
          <a:p>
            <a:r>
              <a:rPr lang="en-US" dirty="0"/>
              <a:t>Fail Secure</a:t>
            </a:r>
          </a:p>
          <a:p>
            <a:pPr lvl="1"/>
            <a:r>
              <a:rPr lang="en-US" dirty="0"/>
              <a:t>Failure should not expose more than required information through error messages or logs</a:t>
            </a:r>
          </a:p>
          <a:p>
            <a:r>
              <a:rPr lang="en-US" dirty="0"/>
              <a:t>Weakest Link</a:t>
            </a:r>
          </a:p>
          <a:p>
            <a:pPr lvl="1"/>
            <a:r>
              <a:rPr lang="en-US" dirty="0"/>
              <a:t>Any system is as strong as its weakest link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5B6E5-B48E-9F40-954F-E7DACAF48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34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4BEC32-ED37-B04E-831E-B13B9297DD49}"/>
              </a:ext>
            </a:extLst>
          </p:cNvPr>
          <p:cNvGrpSpPr/>
          <p:nvPr/>
        </p:nvGrpSpPr>
        <p:grpSpPr>
          <a:xfrm>
            <a:off x="7204224" y="1361919"/>
            <a:ext cx="4131885" cy="4802241"/>
            <a:chOff x="6755190" y="1184222"/>
            <a:chExt cx="4598610" cy="515461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CE46200-3381-7740-BAB0-C74C9FD1E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</a:blip>
            <a:stretch>
              <a:fillRect/>
            </a:stretch>
          </p:blipFill>
          <p:spPr>
            <a:xfrm>
              <a:off x="6755190" y="1184222"/>
              <a:ext cx="4598610" cy="515461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0D0591-5A95-E24F-A4F0-A3D64EC10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6755190" y="3851275"/>
              <a:ext cx="266700" cy="127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77022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81BBD-DEE5-FF46-936B-5335E6844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831"/>
            <a:ext cx="10515600" cy="1103391"/>
          </a:xfrm>
        </p:spPr>
        <p:txBody>
          <a:bodyPr/>
          <a:lstStyle/>
          <a:p>
            <a:r>
              <a:rPr lang="en-US" dirty="0"/>
              <a:t>Role Based Access Control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4BA02-A1E6-3148-84C7-C2E0A8AE9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35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59F6EE-301F-0E46-9059-134392C1A49B}"/>
              </a:ext>
            </a:extLst>
          </p:cNvPr>
          <p:cNvSpPr/>
          <p:nvPr/>
        </p:nvSpPr>
        <p:spPr>
          <a:xfrm>
            <a:off x="1424063" y="1633931"/>
            <a:ext cx="969359" cy="4057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Alice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70D448-1D27-9242-BDC0-25B48E5773E9}"/>
              </a:ext>
            </a:extLst>
          </p:cNvPr>
          <p:cNvSpPr/>
          <p:nvPr/>
        </p:nvSpPr>
        <p:spPr>
          <a:xfrm>
            <a:off x="1424063" y="2293499"/>
            <a:ext cx="969359" cy="4057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Bob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DFE967-3683-9B45-B3CE-6CE54EE07507}"/>
              </a:ext>
            </a:extLst>
          </p:cNvPr>
          <p:cNvSpPr/>
          <p:nvPr/>
        </p:nvSpPr>
        <p:spPr>
          <a:xfrm>
            <a:off x="1424063" y="2953067"/>
            <a:ext cx="969359" cy="4057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8C41A9-717F-474B-9559-8189DFE9B243}"/>
              </a:ext>
            </a:extLst>
          </p:cNvPr>
          <p:cNvSpPr/>
          <p:nvPr/>
        </p:nvSpPr>
        <p:spPr>
          <a:xfrm>
            <a:off x="1424062" y="3612635"/>
            <a:ext cx="969359" cy="4057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David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ACA531-8520-DE42-A5D9-473AB30F7233}"/>
              </a:ext>
            </a:extLst>
          </p:cNvPr>
          <p:cNvSpPr/>
          <p:nvPr/>
        </p:nvSpPr>
        <p:spPr>
          <a:xfrm>
            <a:off x="1424061" y="4272203"/>
            <a:ext cx="969359" cy="4057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Eve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C9C070-F548-BA4D-A565-DB3680B45934}"/>
              </a:ext>
            </a:extLst>
          </p:cNvPr>
          <p:cNvSpPr/>
          <p:nvPr/>
        </p:nvSpPr>
        <p:spPr>
          <a:xfrm>
            <a:off x="3045505" y="1993695"/>
            <a:ext cx="969359" cy="4057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Customer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05CA9B-7145-464C-B857-BDBBF9670942}"/>
              </a:ext>
            </a:extLst>
          </p:cNvPr>
          <p:cNvSpPr/>
          <p:nvPr/>
        </p:nvSpPr>
        <p:spPr>
          <a:xfrm>
            <a:off x="3045505" y="2653263"/>
            <a:ext cx="969359" cy="4057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Support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A54223-C450-474C-895E-ECD7E1316821}"/>
              </a:ext>
            </a:extLst>
          </p:cNvPr>
          <p:cNvSpPr/>
          <p:nvPr/>
        </p:nvSpPr>
        <p:spPr>
          <a:xfrm>
            <a:off x="3045504" y="3387784"/>
            <a:ext cx="969359" cy="4057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Inventory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Manager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CD5B26-6766-1D43-BF6E-C437DFCF4723}"/>
              </a:ext>
            </a:extLst>
          </p:cNvPr>
          <p:cNvSpPr/>
          <p:nvPr/>
        </p:nvSpPr>
        <p:spPr>
          <a:xfrm>
            <a:off x="9643664" y="1334126"/>
            <a:ext cx="969359" cy="4057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E7891E-6DC8-FF4A-8818-DC98A7C742DB}"/>
              </a:ext>
            </a:extLst>
          </p:cNvPr>
          <p:cNvSpPr/>
          <p:nvPr/>
        </p:nvSpPr>
        <p:spPr>
          <a:xfrm>
            <a:off x="9628680" y="1888759"/>
            <a:ext cx="969359" cy="4057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Gateway Service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A90FC4-9C88-6C41-B2FC-E1026235810F}"/>
              </a:ext>
            </a:extLst>
          </p:cNvPr>
          <p:cNvSpPr/>
          <p:nvPr/>
        </p:nvSpPr>
        <p:spPr>
          <a:xfrm>
            <a:off x="9628680" y="2443392"/>
            <a:ext cx="969359" cy="405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Order Service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4E2FED-282E-7D4D-9BCD-E0ED4CD6DA90}"/>
              </a:ext>
            </a:extLst>
          </p:cNvPr>
          <p:cNvSpPr/>
          <p:nvPr/>
        </p:nvSpPr>
        <p:spPr>
          <a:xfrm>
            <a:off x="9628680" y="2998025"/>
            <a:ext cx="969359" cy="405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Catalog Service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69B3A6-135C-0446-970A-65A2DE88249B}"/>
              </a:ext>
            </a:extLst>
          </p:cNvPr>
          <p:cNvSpPr/>
          <p:nvPr/>
        </p:nvSpPr>
        <p:spPr>
          <a:xfrm>
            <a:off x="9643664" y="3552658"/>
            <a:ext cx="969359" cy="405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Inventory Service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E4137B-0230-7C45-B3AA-8B448CE1A63A}"/>
              </a:ext>
            </a:extLst>
          </p:cNvPr>
          <p:cNvSpPr/>
          <p:nvPr/>
        </p:nvSpPr>
        <p:spPr>
          <a:xfrm>
            <a:off x="9628678" y="4107291"/>
            <a:ext cx="969359" cy="4057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Message Queue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86E83B-D74A-7747-96D5-4468E7BBA706}"/>
              </a:ext>
            </a:extLst>
          </p:cNvPr>
          <p:cNvSpPr/>
          <p:nvPr/>
        </p:nvSpPr>
        <p:spPr>
          <a:xfrm>
            <a:off x="9643664" y="4661924"/>
            <a:ext cx="969359" cy="40575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Inventory DB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0BD437-8987-924C-9647-3C309AA91E29}"/>
              </a:ext>
            </a:extLst>
          </p:cNvPr>
          <p:cNvSpPr/>
          <p:nvPr/>
        </p:nvSpPr>
        <p:spPr>
          <a:xfrm>
            <a:off x="9643664" y="5216557"/>
            <a:ext cx="969359" cy="40575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Order DB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E9B8EC5-AA69-FC46-9943-159BB5510299}"/>
              </a:ext>
            </a:extLst>
          </p:cNvPr>
          <p:cNvSpPr/>
          <p:nvPr/>
        </p:nvSpPr>
        <p:spPr>
          <a:xfrm>
            <a:off x="3043008" y="4182009"/>
            <a:ext cx="969359" cy="40575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 App Account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C9987D-F418-784E-866A-0C31FBE1DD16}"/>
              </a:ext>
            </a:extLst>
          </p:cNvPr>
          <p:cNvSpPr/>
          <p:nvPr/>
        </p:nvSpPr>
        <p:spPr>
          <a:xfrm>
            <a:off x="3049254" y="4887574"/>
            <a:ext cx="969359" cy="40575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Service Account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1A4C19-C001-7D41-9654-932AEDD4FFE3}"/>
              </a:ext>
            </a:extLst>
          </p:cNvPr>
          <p:cNvSpPr/>
          <p:nvPr/>
        </p:nvSpPr>
        <p:spPr>
          <a:xfrm>
            <a:off x="7442619" y="1948726"/>
            <a:ext cx="969359" cy="4057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Customer 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1D007ED-8064-0C4F-A215-A454D0169A2F}"/>
              </a:ext>
            </a:extLst>
          </p:cNvPr>
          <p:cNvSpPr/>
          <p:nvPr/>
        </p:nvSpPr>
        <p:spPr>
          <a:xfrm>
            <a:off x="7442618" y="2563326"/>
            <a:ext cx="969359" cy="4057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Support Role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EEF26E-354F-5347-90D7-C6716694D149}"/>
              </a:ext>
            </a:extLst>
          </p:cNvPr>
          <p:cNvSpPr/>
          <p:nvPr/>
        </p:nvSpPr>
        <p:spPr>
          <a:xfrm>
            <a:off x="7442617" y="3313850"/>
            <a:ext cx="969359" cy="4057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Manager Role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815C2B0-F05D-4447-8AFE-0665D1A72EC9}"/>
              </a:ext>
            </a:extLst>
          </p:cNvPr>
          <p:cNvSpPr/>
          <p:nvPr/>
        </p:nvSpPr>
        <p:spPr>
          <a:xfrm>
            <a:off x="7446367" y="4843119"/>
            <a:ext cx="969359" cy="40575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Service Role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82BBF5-C9A1-7441-8BCC-A660B07291E0}"/>
              </a:ext>
            </a:extLst>
          </p:cNvPr>
          <p:cNvSpPr/>
          <p:nvPr/>
        </p:nvSpPr>
        <p:spPr>
          <a:xfrm>
            <a:off x="9628677" y="5771190"/>
            <a:ext cx="969359" cy="40575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Product DB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F67555-D149-7C4A-B583-FDC3FEB42E86}"/>
              </a:ext>
            </a:extLst>
          </p:cNvPr>
          <p:cNvSpPr/>
          <p:nvPr/>
        </p:nvSpPr>
        <p:spPr>
          <a:xfrm>
            <a:off x="4421472" y="1305598"/>
            <a:ext cx="2614537" cy="721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View/Create/Update/Delete Order</a:t>
            </a:r>
          </a:p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View Catalog</a:t>
            </a:r>
          </a:p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View/Update Profile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BF3B9B-B6A1-BE4D-8B11-C81AF59B4640}"/>
              </a:ext>
            </a:extLst>
          </p:cNvPr>
          <p:cNvSpPr/>
          <p:nvPr/>
        </p:nvSpPr>
        <p:spPr>
          <a:xfrm>
            <a:off x="4424592" y="2984824"/>
            <a:ext cx="2611417" cy="277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View Inventory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EB7C285-D712-344F-B5C0-8E1E1BCA2B13}"/>
              </a:ext>
            </a:extLst>
          </p:cNvPr>
          <p:cNvSpPr/>
          <p:nvPr/>
        </p:nvSpPr>
        <p:spPr>
          <a:xfrm>
            <a:off x="4424593" y="3732806"/>
            <a:ext cx="2611417" cy="5261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View/Create/Update/Delete Catalog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View/Create/Update/Delete Inventory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2D97AC-01E5-1043-B01A-139D80984C8E}"/>
              </a:ext>
            </a:extLst>
          </p:cNvPr>
          <p:cNvSpPr/>
          <p:nvPr/>
        </p:nvSpPr>
        <p:spPr>
          <a:xfrm>
            <a:off x="4424593" y="5238532"/>
            <a:ext cx="2611416" cy="721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Publish/Consume MQ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View/Create/Update/Delete Services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View/Create/Update/Delete DB</a:t>
            </a: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DF77D1E1-E821-B44A-9C87-A85CB842CA4D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2393422" y="1836808"/>
            <a:ext cx="652083" cy="359764"/>
          </a:xfrm>
          <a:prstGeom prst="curved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2099BBB0-67EE-4D42-994F-3BC0486EFA29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2393422" y="2196572"/>
            <a:ext cx="652083" cy="299804"/>
          </a:xfrm>
          <a:prstGeom prst="curved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E261D698-5C97-214B-B213-611B87464834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2393422" y="2856140"/>
            <a:ext cx="652083" cy="299804"/>
          </a:xfrm>
          <a:prstGeom prst="curved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F281EFFB-E318-D54B-876E-F99E2E05394E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2393421" y="2856140"/>
            <a:ext cx="652084" cy="959372"/>
          </a:xfrm>
          <a:prstGeom prst="curved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F6213374-F698-6740-AA15-FFDA12F91320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2393420" y="3590661"/>
            <a:ext cx="652084" cy="884419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40690B82-6A2D-0341-80ED-D1707E39C6C5}"/>
              </a:ext>
            </a:extLst>
          </p:cNvPr>
          <p:cNvCxnSpPr>
            <a:cxnSpLocks/>
            <a:stCxn id="24" idx="1"/>
            <a:endCxn id="10" idx="3"/>
          </p:cNvCxnSpPr>
          <p:nvPr/>
        </p:nvCxnSpPr>
        <p:spPr>
          <a:xfrm rot="10800000" flipV="1">
            <a:off x="4014865" y="2151602"/>
            <a:ext cx="3427755" cy="44969"/>
          </a:xfrm>
          <a:prstGeom prst="curved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DCB73C14-5AE9-3447-9E2F-77556B456E96}"/>
              </a:ext>
            </a:extLst>
          </p:cNvPr>
          <p:cNvCxnSpPr>
            <a:cxnSpLocks/>
            <a:stCxn id="24" idx="1"/>
            <a:endCxn id="11" idx="3"/>
          </p:cNvCxnSpPr>
          <p:nvPr/>
        </p:nvCxnSpPr>
        <p:spPr>
          <a:xfrm rot="10800000" flipV="1">
            <a:off x="4014865" y="2151602"/>
            <a:ext cx="3427755" cy="704537"/>
          </a:xfrm>
          <a:prstGeom prst="curved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31DE296A-6E5A-8E45-A2F1-22A647FEB69F}"/>
              </a:ext>
            </a:extLst>
          </p:cNvPr>
          <p:cNvCxnSpPr>
            <a:cxnSpLocks/>
            <a:stCxn id="25" idx="1"/>
            <a:endCxn id="11" idx="3"/>
          </p:cNvCxnSpPr>
          <p:nvPr/>
        </p:nvCxnSpPr>
        <p:spPr>
          <a:xfrm rot="10800000" flipV="1">
            <a:off x="4014864" y="2766202"/>
            <a:ext cx="3427754" cy="89937"/>
          </a:xfrm>
          <a:prstGeom prst="curved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urved Connector 65">
            <a:extLst>
              <a:ext uri="{FF2B5EF4-FFF2-40B4-BE49-F238E27FC236}">
                <a16:creationId xmlns:a16="http://schemas.microsoft.com/office/drawing/2014/main" id="{26F73FAC-6769-0245-8A51-444A5ADF0332}"/>
              </a:ext>
            </a:extLst>
          </p:cNvPr>
          <p:cNvCxnSpPr>
            <a:cxnSpLocks/>
            <a:stCxn id="26" idx="1"/>
            <a:endCxn id="12" idx="3"/>
          </p:cNvCxnSpPr>
          <p:nvPr/>
        </p:nvCxnSpPr>
        <p:spPr>
          <a:xfrm rot="10800000" flipV="1">
            <a:off x="4014863" y="3516727"/>
            <a:ext cx="3427754" cy="73934"/>
          </a:xfrm>
          <a:prstGeom prst="curvedConnector3">
            <a:avLst>
              <a:gd name="adj1" fmla="val 50000"/>
            </a:avLst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3D096C41-6D67-7F46-9505-9ECBAEE6F670}"/>
              </a:ext>
            </a:extLst>
          </p:cNvPr>
          <p:cNvCxnSpPr>
            <a:cxnSpLocks/>
            <a:stCxn id="31" idx="3"/>
            <a:endCxn id="25" idx="2"/>
          </p:cNvCxnSpPr>
          <p:nvPr/>
        </p:nvCxnSpPr>
        <p:spPr>
          <a:xfrm flipV="1">
            <a:off x="7036009" y="2969079"/>
            <a:ext cx="891289" cy="154280"/>
          </a:xfrm>
          <a:prstGeom prst="curved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urved Connector 71">
            <a:extLst>
              <a:ext uri="{FF2B5EF4-FFF2-40B4-BE49-F238E27FC236}">
                <a16:creationId xmlns:a16="http://schemas.microsoft.com/office/drawing/2014/main" id="{668F9E99-A021-AF46-9097-EAF5180C1120}"/>
              </a:ext>
            </a:extLst>
          </p:cNvPr>
          <p:cNvCxnSpPr>
            <a:cxnSpLocks/>
            <a:stCxn id="33" idx="3"/>
            <a:endCxn id="27" idx="2"/>
          </p:cNvCxnSpPr>
          <p:nvPr/>
        </p:nvCxnSpPr>
        <p:spPr>
          <a:xfrm flipV="1">
            <a:off x="7036009" y="5248872"/>
            <a:ext cx="895038" cy="350444"/>
          </a:xfrm>
          <a:prstGeom prst="curved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urved Connector 74">
            <a:extLst>
              <a:ext uri="{FF2B5EF4-FFF2-40B4-BE49-F238E27FC236}">
                <a16:creationId xmlns:a16="http://schemas.microsoft.com/office/drawing/2014/main" id="{9524EFF3-19F4-D944-BA1D-EF364EDC5870}"/>
              </a:ext>
            </a:extLst>
          </p:cNvPr>
          <p:cNvCxnSpPr>
            <a:cxnSpLocks/>
            <a:stCxn id="84" idx="3"/>
            <a:endCxn id="83" idx="2"/>
          </p:cNvCxnSpPr>
          <p:nvPr/>
        </p:nvCxnSpPr>
        <p:spPr>
          <a:xfrm flipV="1">
            <a:off x="7036009" y="4542796"/>
            <a:ext cx="895037" cy="189863"/>
          </a:xfrm>
          <a:prstGeom prst="curved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urved Connector 77">
            <a:extLst>
              <a:ext uri="{FF2B5EF4-FFF2-40B4-BE49-F238E27FC236}">
                <a16:creationId xmlns:a16="http://schemas.microsoft.com/office/drawing/2014/main" id="{4C298002-9FC3-A246-AC43-0200686EFA9D}"/>
              </a:ext>
            </a:extLst>
          </p:cNvPr>
          <p:cNvCxnSpPr>
            <a:cxnSpLocks/>
            <a:stCxn id="30" idx="3"/>
            <a:endCxn id="24" idx="0"/>
          </p:cNvCxnSpPr>
          <p:nvPr/>
        </p:nvCxnSpPr>
        <p:spPr>
          <a:xfrm>
            <a:off x="7036009" y="1666382"/>
            <a:ext cx="891290" cy="282344"/>
          </a:xfrm>
          <a:prstGeom prst="curved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E1B5A746-6909-AA4B-8B30-C762C85B2911}"/>
              </a:ext>
            </a:extLst>
          </p:cNvPr>
          <p:cNvSpPr/>
          <p:nvPr/>
        </p:nvSpPr>
        <p:spPr>
          <a:xfrm>
            <a:off x="7446366" y="4137043"/>
            <a:ext cx="969359" cy="40575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 Role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47CA6C7-FAC4-6A43-83C9-0E17D7838A1E}"/>
              </a:ext>
            </a:extLst>
          </p:cNvPr>
          <p:cNvSpPr/>
          <p:nvPr/>
        </p:nvSpPr>
        <p:spPr>
          <a:xfrm>
            <a:off x="4424592" y="4577228"/>
            <a:ext cx="2611417" cy="3108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View/Create/Update/Delete Services</a:t>
            </a:r>
          </a:p>
        </p:txBody>
      </p:sp>
      <p:cxnSp>
        <p:nvCxnSpPr>
          <p:cNvPr id="85" name="Curved Connector 84">
            <a:extLst>
              <a:ext uri="{FF2B5EF4-FFF2-40B4-BE49-F238E27FC236}">
                <a16:creationId xmlns:a16="http://schemas.microsoft.com/office/drawing/2014/main" id="{A0D6BF03-CD30-5441-A499-F3AEFEB4407B}"/>
              </a:ext>
            </a:extLst>
          </p:cNvPr>
          <p:cNvCxnSpPr>
            <a:cxnSpLocks/>
            <a:stCxn id="32" idx="3"/>
            <a:endCxn id="26" idx="2"/>
          </p:cNvCxnSpPr>
          <p:nvPr/>
        </p:nvCxnSpPr>
        <p:spPr>
          <a:xfrm flipV="1">
            <a:off x="7036010" y="3719603"/>
            <a:ext cx="891287" cy="276302"/>
          </a:xfrm>
          <a:prstGeom prst="curved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urved Connector 86">
            <a:extLst>
              <a:ext uri="{FF2B5EF4-FFF2-40B4-BE49-F238E27FC236}">
                <a16:creationId xmlns:a16="http://schemas.microsoft.com/office/drawing/2014/main" id="{3C61F2C2-68EC-0C4B-8AC3-DE7BE084B4E9}"/>
              </a:ext>
            </a:extLst>
          </p:cNvPr>
          <p:cNvCxnSpPr>
            <a:cxnSpLocks/>
            <a:stCxn id="27" idx="1"/>
            <a:endCxn id="22" idx="3"/>
          </p:cNvCxnSpPr>
          <p:nvPr/>
        </p:nvCxnSpPr>
        <p:spPr>
          <a:xfrm rot="10800000" flipV="1">
            <a:off x="4018613" y="5045995"/>
            <a:ext cx="3427754" cy="44455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>
            <a:extLst>
              <a:ext uri="{FF2B5EF4-FFF2-40B4-BE49-F238E27FC236}">
                <a16:creationId xmlns:a16="http://schemas.microsoft.com/office/drawing/2014/main" id="{47B9DEB3-C110-6B4C-8F39-21EED2121878}"/>
              </a:ext>
            </a:extLst>
          </p:cNvPr>
          <p:cNvCxnSpPr>
            <a:cxnSpLocks/>
            <a:stCxn id="83" idx="1"/>
            <a:endCxn id="21" idx="3"/>
          </p:cNvCxnSpPr>
          <p:nvPr/>
        </p:nvCxnSpPr>
        <p:spPr>
          <a:xfrm rot="10800000" flipV="1">
            <a:off x="4012368" y="4339920"/>
            <a:ext cx="3433999" cy="44966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urved Connector 98">
            <a:extLst>
              <a:ext uri="{FF2B5EF4-FFF2-40B4-BE49-F238E27FC236}">
                <a16:creationId xmlns:a16="http://schemas.microsoft.com/office/drawing/2014/main" id="{5B284A4F-E4CC-994C-B4A3-245C640D992E}"/>
              </a:ext>
            </a:extLst>
          </p:cNvPr>
          <p:cNvCxnSpPr>
            <a:cxnSpLocks/>
            <a:stCxn id="27" idx="3"/>
            <a:endCxn id="15" idx="1"/>
          </p:cNvCxnSpPr>
          <p:nvPr/>
        </p:nvCxnSpPr>
        <p:spPr>
          <a:xfrm flipV="1">
            <a:off x="8415726" y="2646269"/>
            <a:ext cx="1212954" cy="2399727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7E20A1DD-C28B-B743-903B-D1855A43D246}"/>
              </a:ext>
            </a:extLst>
          </p:cNvPr>
          <p:cNvCxnSpPr>
            <a:cxnSpLocks/>
            <a:stCxn id="83" idx="3"/>
            <a:endCxn id="14" idx="1"/>
          </p:cNvCxnSpPr>
          <p:nvPr/>
        </p:nvCxnSpPr>
        <p:spPr>
          <a:xfrm flipV="1">
            <a:off x="8415725" y="2091636"/>
            <a:ext cx="1212955" cy="2248284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urved Connector 104">
            <a:extLst>
              <a:ext uri="{FF2B5EF4-FFF2-40B4-BE49-F238E27FC236}">
                <a16:creationId xmlns:a16="http://schemas.microsoft.com/office/drawing/2014/main" id="{B0F96667-CB2F-8F43-9E5A-72406D7121A7}"/>
              </a:ext>
            </a:extLst>
          </p:cNvPr>
          <p:cNvCxnSpPr>
            <a:cxnSpLocks/>
            <a:stCxn id="27" idx="3"/>
            <a:endCxn id="16" idx="1"/>
          </p:cNvCxnSpPr>
          <p:nvPr/>
        </p:nvCxnSpPr>
        <p:spPr>
          <a:xfrm flipV="1">
            <a:off x="8415726" y="3200902"/>
            <a:ext cx="1212954" cy="1845094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urved Connector 107">
            <a:extLst>
              <a:ext uri="{FF2B5EF4-FFF2-40B4-BE49-F238E27FC236}">
                <a16:creationId xmlns:a16="http://schemas.microsoft.com/office/drawing/2014/main" id="{66137B1D-A565-E146-8AFE-924A5FE377B4}"/>
              </a:ext>
            </a:extLst>
          </p:cNvPr>
          <p:cNvCxnSpPr>
            <a:cxnSpLocks/>
            <a:stCxn id="24" idx="3"/>
            <a:endCxn id="13" idx="1"/>
          </p:cNvCxnSpPr>
          <p:nvPr/>
        </p:nvCxnSpPr>
        <p:spPr>
          <a:xfrm flipV="1">
            <a:off x="8411978" y="1537003"/>
            <a:ext cx="1231686" cy="614600"/>
          </a:xfrm>
          <a:prstGeom prst="curved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urved Connector 111">
            <a:extLst>
              <a:ext uri="{FF2B5EF4-FFF2-40B4-BE49-F238E27FC236}">
                <a16:creationId xmlns:a16="http://schemas.microsoft.com/office/drawing/2014/main" id="{D4DF4DB9-5EB8-144E-ABA4-4F461A0952CF}"/>
              </a:ext>
            </a:extLst>
          </p:cNvPr>
          <p:cNvCxnSpPr>
            <a:cxnSpLocks/>
            <a:stCxn id="25" idx="3"/>
            <a:endCxn id="13" idx="1"/>
          </p:cNvCxnSpPr>
          <p:nvPr/>
        </p:nvCxnSpPr>
        <p:spPr>
          <a:xfrm flipV="1">
            <a:off x="8411977" y="1537003"/>
            <a:ext cx="1231687" cy="1229200"/>
          </a:xfrm>
          <a:prstGeom prst="curved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urved Connector 114">
            <a:extLst>
              <a:ext uri="{FF2B5EF4-FFF2-40B4-BE49-F238E27FC236}">
                <a16:creationId xmlns:a16="http://schemas.microsoft.com/office/drawing/2014/main" id="{78CE2D20-3B32-5B42-8E66-8D9AD05BE1B2}"/>
              </a:ext>
            </a:extLst>
          </p:cNvPr>
          <p:cNvCxnSpPr>
            <a:cxnSpLocks/>
            <a:stCxn id="26" idx="3"/>
            <a:endCxn id="13" idx="1"/>
          </p:cNvCxnSpPr>
          <p:nvPr/>
        </p:nvCxnSpPr>
        <p:spPr>
          <a:xfrm flipV="1">
            <a:off x="8411976" y="1537003"/>
            <a:ext cx="1231688" cy="1979724"/>
          </a:xfrm>
          <a:prstGeom prst="curvedConnector3">
            <a:avLst>
              <a:gd name="adj1" fmla="val 50000"/>
            </a:avLst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urved Connector 117">
            <a:extLst>
              <a:ext uri="{FF2B5EF4-FFF2-40B4-BE49-F238E27FC236}">
                <a16:creationId xmlns:a16="http://schemas.microsoft.com/office/drawing/2014/main" id="{32712AC2-9D6A-0747-AE3B-F4CBFB8B5D1B}"/>
              </a:ext>
            </a:extLst>
          </p:cNvPr>
          <p:cNvCxnSpPr>
            <a:cxnSpLocks/>
            <a:stCxn id="27" idx="3"/>
            <a:endCxn id="17" idx="1"/>
          </p:cNvCxnSpPr>
          <p:nvPr/>
        </p:nvCxnSpPr>
        <p:spPr>
          <a:xfrm flipV="1">
            <a:off x="8415726" y="3755535"/>
            <a:ext cx="1227938" cy="1290461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urved Connector 120">
            <a:extLst>
              <a:ext uri="{FF2B5EF4-FFF2-40B4-BE49-F238E27FC236}">
                <a16:creationId xmlns:a16="http://schemas.microsoft.com/office/drawing/2014/main" id="{B52684AC-2AB4-5D4E-8C91-81991114BD90}"/>
              </a:ext>
            </a:extLst>
          </p:cNvPr>
          <p:cNvCxnSpPr>
            <a:cxnSpLocks/>
            <a:stCxn id="27" idx="3"/>
            <a:endCxn id="18" idx="1"/>
          </p:cNvCxnSpPr>
          <p:nvPr/>
        </p:nvCxnSpPr>
        <p:spPr>
          <a:xfrm flipV="1">
            <a:off x="8415726" y="4310168"/>
            <a:ext cx="1212952" cy="735828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urved Connector 123">
            <a:extLst>
              <a:ext uri="{FF2B5EF4-FFF2-40B4-BE49-F238E27FC236}">
                <a16:creationId xmlns:a16="http://schemas.microsoft.com/office/drawing/2014/main" id="{5C8835BE-6609-054D-B3FD-B7091E236A97}"/>
              </a:ext>
            </a:extLst>
          </p:cNvPr>
          <p:cNvCxnSpPr>
            <a:cxnSpLocks/>
            <a:stCxn id="24" idx="3"/>
            <a:endCxn id="14" idx="1"/>
          </p:cNvCxnSpPr>
          <p:nvPr/>
        </p:nvCxnSpPr>
        <p:spPr>
          <a:xfrm flipV="1">
            <a:off x="8411978" y="2091636"/>
            <a:ext cx="1216702" cy="59967"/>
          </a:xfrm>
          <a:prstGeom prst="curved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urved Connector 126">
            <a:extLst>
              <a:ext uri="{FF2B5EF4-FFF2-40B4-BE49-F238E27FC236}">
                <a16:creationId xmlns:a16="http://schemas.microsoft.com/office/drawing/2014/main" id="{5815D337-A868-5043-A486-80F47FBDF231}"/>
              </a:ext>
            </a:extLst>
          </p:cNvPr>
          <p:cNvCxnSpPr>
            <a:cxnSpLocks/>
            <a:stCxn id="25" idx="3"/>
            <a:endCxn id="14" idx="1"/>
          </p:cNvCxnSpPr>
          <p:nvPr/>
        </p:nvCxnSpPr>
        <p:spPr>
          <a:xfrm flipV="1">
            <a:off x="8411977" y="2091636"/>
            <a:ext cx="1216703" cy="674567"/>
          </a:xfrm>
          <a:prstGeom prst="curved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urved Connector 129">
            <a:extLst>
              <a:ext uri="{FF2B5EF4-FFF2-40B4-BE49-F238E27FC236}">
                <a16:creationId xmlns:a16="http://schemas.microsoft.com/office/drawing/2014/main" id="{307F2E2B-8DAD-D847-8B1B-11ECA53F97EE}"/>
              </a:ext>
            </a:extLst>
          </p:cNvPr>
          <p:cNvCxnSpPr>
            <a:cxnSpLocks/>
            <a:stCxn id="26" idx="3"/>
            <a:endCxn id="14" idx="1"/>
          </p:cNvCxnSpPr>
          <p:nvPr/>
        </p:nvCxnSpPr>
        <p:spPr>
          <a:xfrm flipV="1">
            <a:off x="8411976" y="2091636"/>
            <a:ext cx="1216704" cy="1425091"/>
          </a:xfrm>
          <a:prstGeom prst="curvedConnector3">
            <a:avLst>
              <a:gd name="adj1" fmla="val 50000"/>
            </a:avLst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urved Connector 132">
            <a:extLst>
              <a:ext uri="{FF2B5EF4-FFF2-40B4-BE49-F238E27FC236}">
                <a16:creationId xmlns:a16="http://schemas.microsoft.com/office/drawing/2014/main" id="{86BBD2A8-432B-5C41-9CCA-D0909DDAA818}"/>
              </a:ext>
            </a:extLst>
          </p:cNvPr>
          <p:cNvCxnSpPr>
            <a:cxnSpLocks/>
            <a:stCxn id="27" idx="3"/>
            <a:endCxn id="19" idx="1"/>
          </p:cNvCxnSpPr>
          <p:nvPr/>
        </p:nvCxnSpPr>
        <p:spPr>
          <a:xfrm flipV="1">
            <a:off x="8415726" y="4864801"/>
            <a:ext cx="1227938" cy="181195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urved Connector 135">
            <a:extLst>
              <a:ext uri="{FF2B5EF4-FFF2-40B4-BE49-F238E27FC236}">
                <a16:creationId xmlns:a16="http://schemas.microsoft.com/office/drawing/2014/main" id="{23BF4383-9457-1D49-BA6E-53ADBB831924}"/>
              </a:ext>
            </a:extLst>
          </p:cNvPr>
          <p:cNvCxnSpPr>
            <a:cxnSpLocks/>
            <a:stCxn id="27" idx="3"/>
            <a:endCxn id="20" idx="1"/>
          </p:cNvCxnSpPr>
          <p:nvPr/>
        </p:nvCxnSpPr>
        <p:spPr>
          <a:xfrm>
            <a:off x="8415726" y="5045996"/>
            <a:ext cx="1227938" cy="373438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urved Connector 138">
            <a:extLst>
              <a:ext uri="{FF2B5EF4-FFF2-40B4-BE49-F238E27FC236}">
                <a16:creationId xmlns:a16="http://schemas.microsoft.com/office/drawing/2014/main" id="{355A638C-8586-274C-A87A-8B5E6E1CCF02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8415726" y="5045996"/>
            <a:ext cx="1212951" cy="928071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14ADF23E-19FA-884B-9934-2D73515F2FF3}"/>
              </a:ext>
            </a:extLst>
          </p:cNvPr>
          <p:cNvSpPr txBox="1"/>
          <p:nvPr/>
        </p:nvSpPr>
        <p:spPr>
          <a:xfrm rot="20554205">
            <a:off x="1557106" y="4933629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rgbClr val="E8506D"/>
                </a:solidFill>
              </a:rPr>
              <a:t>Users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E63C7B54-A5BD-BF42-AC4A-16718DF51ADA}"/>
              </a:ext>
            </a:extLst>
          </p:cNvPr>
          <p:cNvSpPr txBox="1"/>
          <p:nvPr/>
        </p:nvSpPr>
        <p:spPr>
          <a:xfrm rot="20554205">
            <a:off x="3100902" y="5674334"/>
            <a:ext cx="853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rgbClr val="E8506D"/>
                </a:solidFill>
              </a:rPr>
              <a:t>Groups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23406524-9BBC-AE40-B763-85864CD12F6D}"/>
              </a:ext>
            </a:extLst>
          </p:cNvPr>
          <p:cNvSpPr txBox="1"/>
          <p:nvPr/>
        </p:nvSpPr>
        <p:spPr>
          <a:xfrm rot="20554205">
            <a:off x="5081982" y="6021697"/>
            <a:ext cx="1282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rgbClr val="E8506D"/>
                </a:solidFill>
              </a:rPr>
              <a:t>Permissions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17AA7889-5B68-D34C-9B56-C2BFE7BDA589}"/>
              </a:ext>
            </a:extLst>
          </p:cNvPr>
          <p:cNvSpPr txBox="1"/>
          <p:nvPr/>
        </p:nvSpPr>
        <p:spPr>
          <a:xfrm rot="20554205">
            <a:off x="7592622" y="5865193"/>
            <a:ext cx="676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rgbClr val="E8506D"/>
                </a:solidFill>
              </a:rPr>
              <a:t>Roles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3E6BA277-5A6F-A147-BEED-8A2DEE061A4D}"/>
              </a:ext>
            </a:extLst>
          </p:cNvPr>
          <p:cNvSpPr txBox="1"/>
          <p:nvPr/>
        </p:nvSpPr>
        <p:spPr>
          <a:xfrm rot="20554205">
            <a:off x="9569890" y="6258399"/>
            <a:ext cx="1116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rgbClr val="E8506D"/>
                </a:solidFill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1866777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DD5F5F6-F93F-B749-84B7-5C7DD31DEE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5789" y="4115399"/>
            <a:ext cx="513435" cy="61612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2960011-FB5C-CA44-AE38-33E4BB6D1C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765" y="3296942"/>
            <a:ext cx="466968" cy="373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83019F-B12B-8F47-AE90-A6A26C3BD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&amp; Authorization</a:t>
            </a:r>
          </a:p>
        </p:txBody>
      </p:sp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B94D814D-7F4A-0B45-8B0F-51E35A53C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Token  based authentication over HTTPS</a:t>
            </a:r>
          </a:p>
          <a:p>
            <a:r>
              <a:rPr lang="en-US" dirty="0"/>
              <a:t>Certificates &amp; keys deployed on external load balancers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6FC98-20E5-F94A-9592-8C79EE403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D73AEF-1750-9541-9350-43C03116F4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2169431"/>
            <a:ext cx="478915" cy="588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D0BF7D-57C7-0E4A-B0F1-0009B52410D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700" y="4130044"/>
            <a:ext cx="366234" cy="597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6AD8A5-1652-4B47-A4E7-78FB93347A4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681" y="4118107"/>
            <a:ext cx="1048241" cy="62894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828799-F0AC-A447-A732-02392C3B52EF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28922" y="4423419"/>
            <a:ext cx="1591304" cy="916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8F48B57-0F97-5045-B542-5BA0E2A71CA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700" y="3187493"/>
            <a:ext cx="366234" cy="5970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23584A-8472-5645-9FE8-F9D860C81C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700" y="5072594"/>
            <a:ext cx="366234" cy="5970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FFCD77-2D14-F542-B1D1-AFF719A88AA9}"/>
              </a:ext>
            </a:extLst>
          </p:cNvPr>
          <p:cNvSpPr txBox="1"/>
          <p:nvPr/>
        </p:nvSpPr>
        <p:spPr>
          <a:xfrm>
            <a:off x="7709572" y="3681851"/>
            <a:ext cx="617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Order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E9A587-2E8B-4C4D-A889-185DEDF49FF5}"/>
              </a:ext>
            </a:extLst>
          </p:cNvPr>
          <p:cNvSpPr txBox="1"/>
          <p:nvPr/>
        </p:nvSpPr>
        <p:spPr>
          <a:xfrm>
            <a:off x="7730992" y="4505351"/>
            <a:ext cx="773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Catalog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4FF26D-D4C0-3F47-8EB7-92E4E36D27A2}"/>
              </a:ext>
            </a:extLst>
          </p:cNvPr>
          <p:cNvSpPr txBox="1"/>
          <p:nvPr/>
        </p:nvSpPr>
        <p:spPr>
          <a:xfrm>
            <a:off x="7704684" y="5419934"/>
            <a:ext cx="959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User Auth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E114CA-BD2B-9148-B6AA-35E833DFAE00}"/>
              </a:ext>
            </a:extLst>
          </p:cNvPr>
          <p:cNvSpPr txBox="1"/>
          <p:nvPr/>
        </p:nvSpPr>
        <p:spPr>
          <a:xfrm>
            <a:off x="4113205" y="3608492"/>
            <a:ext cx="1030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Web Application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541F263-DE4D-DF43-8122-2C8D6EA7D5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1711" y="2175499"/>
            <a:ext cx="366234" cy="597051"/>
          </a:xfrm>
          <a:prstGeom prst="rect">
            <a:avLst/>
          </a:prstGeom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1444D641-4D44-4B4E-9CB8-37336374BDDE}"/>
              </a:ext>
            </a:extLst>
          </p:cNvPr>
          <p:cNvCxnSpPr>
            <a:cxnSpLocks/>
            <a:stCxn id="39" idx="3"/>
            <a:endCxn id="10" idx="1"/>
          </p:cNvCxnSpPr>
          <p:nvPr/>
        </p:nvCxnSpPr>
        <p:spPr>
          <a:xfrm flipV="1">
            <a:off x="6451364" y="3486019"/>
            <a:ext cx="987336" cy="93122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8979DD94-82E4-7448-9E35-4BF834A9C363}"/>
              </a:ext>
            </a:extLst>
          </p:cNvPr>
          <p:cNvCxnSpPr>
            <a:cxnSpLocks/>
            <a:stCxn id="39" idx="3"/>
            <a:endCxn id="11" idx="1"/>
          </p:cNvCxnSpPr>
          <p:nvPr/>
        </p:nvCxnSpPr>
        <p:spPr>
          <a:xfrm>
            <a:off x="6451364" y="4417241"/>
            <a:ext cx="987336" cy="953879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E3230C73-A3B4-674D-9D44-072034FD96B3}"/>
              </a:ext>
            </a:extLst>
          </p:cNvPr>
          <p:cNvCxnSpPr>
            <a:cxnSpLocks/>
            <a:stCxn id="39" idx="3"/>
            <a:endCxn id="6" idx="1"/>
          </p:cNvCxnSpPr>
          <p:nvPr/>
        </p:nvCxnSpPr>
        <p:spPr>
          <a:xfrm>
            <a:off x="6451364" y="4417241"/>
            <a:ext cx="987336" cy="1132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36647CB-710B-7F4D-97BD-E260DF9927C9}"/>
              </a:ext>
            </a:extLst>
          </p:cNvPr>
          <p:cNvSpPr txBox="1"/>
          <p:nvPr/>
        </p:nvSpPr>
        <p:spPr>
          <a:xfrm>
            <a:off x="5741149" y="2749388"/>
            <a:ext cx="1192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Notification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04FCB6B3-D4F6-924A-9F63-3C2D093834BF}"/>
              </a:ext>
            </a:extLst>
          </p:cNvPr>
          <p:cNvCxnSpPr>
            <a:cxnSpLocks/>
            <a:stCxn id="10" idx="0"/>
            <a:endCxn id="16" idx="1"/>
          </p:cNvCxnSpPr>
          <p:nvPr/>
        </p:nvCxnSpPr>
        <p:spPr>
          <a:xfrm rot="5400000" flipH="1" flipV="1">
            <a:off x="7590030" y="2505812"/>
            <a:ext cx="713468" cy="64989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DD7D521C-B225-CD4E-82AC-FA457F1DE5FE}"/>
              </a:ext>
            </a:extLst>
          </p:cNvPr>
          <p:cNvCxnSpPr>
            <a:cxnSpLocks/>
            <a:stCxn id="23" idx="1"/>
            <a:endCxn id="40" idx="0"/>
          </p:cNvCxnSpPr>
          <p:nvPr/>
        </p:nvCxnSpPr>
        <p:spPr>
          <a:xfrm rot="10800000" flipV="1">
            <a:off x="1404800" y="2470550"/>
            <a:ext cx="4798280" cy="599817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8DCB09AD-3D45-184A-93B9-C33056CFB86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3080" y="2172025"/>
            <a:ext cx="366234" cy="5970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7CE28FB-DC21-F34A-8A93-7DDE4F53A0BE}"/>
              </a:ext>
            </a:extLst>
          </p:cNvPr>
          <p:cNvSpPr txBox="1"/>
          <p:nvPr/>
        </p:nvSpPr>
        <p:spPr>
          <a:xfrm>
            <a:off x="8735337" y="2453335"/>
            <a:ext cx="1073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Inventory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E907A050-F757-D64B-8628-E18165ABE4DD}"/>
              </a:ext>
            </a:extLst>
          </p:cNvPr>
          <p:cNvCxnSpPr>
            <a:cxnSpLocks/>
            <a:stCxn id="10" idx="0"/>
            <a:endCxn id="23" idx="3"/>
          </p:cNvCxnSpPr>
          <p:nvPr/>
        </p:nvCxnSpPr>
        <p:spPr>
          <a:xfrm rot="16200000" flipV="1">
            <a:off x="6737095" y="2302770"/>
            <a:ext cx="716942" cy="1052503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F1EDDE0F-7747-C342-A0EB-2EA1064553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5077290"/>
            <a:ext cx="478915" cy="5887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7839BEC-D1F1-DA4D-BE75-5C41CF4E70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4140106"/>
            <a:ext cx="478915" cy="58878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ED9F49A-451D-3C49-9A49-81C4A3B106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3192629"/>
            <a:ext cx="478915" cy="588782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41392E-4765-2347-AB5F-8587110CCE11}"/>
              </a:ext>
            </a:extLst>
          </p:cNvPr>
          <p:cNvCxnSpPr>
            <a:cxnSpLocks/>
            <a:stCxn id="11" idx="3"/>
            <a:endCxn id="26" idx="1"/>
          </p:cNvCxnSpPr>
          <p:nvPr/>
        </p:nvCxnSpPr>
        <p:spPr>
          <a:xfrm>
            <a:off x="7804934" y="5371120"/>
            <a:ext cx="2607308" cy="56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4ADCE0B-BFDC-E44D-B319-282618B991FD}"/>
              </a:ext>
            </a:extLst>
          </p:cNvPr>
          <p:cNvCxnSpPr>
            <a:cxnSpLocks/>
            <a:stCxn id="6" idx="3"/>
            <a:endCxn id="27" idx="1"/>
          </p:cNvCxnSpPr>
          <p:nvPr/>
        </p:nvCxnSpPr>
        <p:spPr>
          <a:xfrm>
            <a:off x="7804934" y="4428570"/>
            <a:ext cx="2607308" cy="592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5EFE6FE-673E-204B-AEE5-2D05B7D3F52B}"/>
              </a:ext>
            </a:extLst>
          </p:cNvPr>
          <p:cNvCxnSpPr>
            <a:cxnSpLocks/>
            <a:stCxn id="10" idx="3"/>
            <a:endCxn id="33" idx="1"/>
          </p:cNvCxnSpPr>
          <p:nvPr/>
        </p:nvCxnSpPr>
        <p:spPr>
          <a:xfrm flipV="1">
            <a:off x="7804934" y="3483729"/>
            <a:ext cx="576831" cy="229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27314F2-67CA-C943-9FD0-52DC99074F31}"/>
              </a:ext>
            </a:extLst>
          </p:cNvPr>
          <p:cNvCxnSpPr>
            <a:cxnSpLocks/>
            <a:stCxn id="16" idx="3"/>
            <a:endCxn id="5" idx="1"/>
          </p:cNvCxnSpPr>
          <p:nvPr/>
        </p:nvCxnSpPr>
        <p:spPr>
          <a:xfrm flipV="1">
            <a:off x="8637945" y="2463822"/>
            <a:ext cx="1774297" cy="1020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36F0768F-8558-7D4A-8E82-8E7E7DE869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7470" y="3187502"/>
            <a:ext cx="366234" cy="59705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762117F-48BB-6B44-9D30-7044A488E435}"/>
              </a:ext>
            </a:extLst>
          </p:cNvPr>
          <p:cNvSpPr txBox="1"/>
          <p:nvPr/>
        </p:nvSpPr>
        <p:spPr>
          <a:xfrm>
            <a:off x="8260220" y="3717923"/>
            <a:ext cx="776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Order </a:t>
            </a:r>
          </a:p>
          <a:p>
            <a:pPr algn="ctr"/>
            <a:r>
              <a:rPr lang="en-US" sz="1400" dirty="0"/>
              <a:t>Queue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D263F7C-4650-F541-92EC-5AA5CA71E964}"/>
              </a:ext>
            </a:extLst>
          </p:cNvPr>
          <p:cNvSpPr txBox="1"/>
          <p:nvPr/>
        </p:nvSpPr>
        <p:spPr>
          <a:xfrm>
            <a:off x="9077725" y="3726406"/>
            <a:ext cx="976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Order </a:t>
            </a:r>
          </a:p>
          <a:p>
            <a:pPr algn="ctr"/>
            <a:r>
              <a:rPr lang="en-US" sz="1400" dirty="0"/>
              <a:t>Processing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7B3B8F0-EF31-4C42-A7D8-7FE92D38636E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>
            <a:off x="8848733" y="3483729"/>
            <a:ext cx="468737" cy="229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A704064-B19F-514B-9F47-9046D5155F15}"/>
              </a:ext>
            </a:extLst>
          </p:cNvPr>
          <p:cNvCxnSpPr>
            <a:cxnSpLocks/>
            <a:stCxn id="34" idx="3"/>
            <a:endCxn id="28" idx="1"/>
          </p:cNvCxnSpPr>
          <p:nvPr/>
        </p:nvCxnSpPr>
        <p:spPr>
          <a:xfrm>
            <a:off x="9683704" y="3486028"/>
            <a:ext cx="728538" cy="99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D42F2BB4-763D-B645-B047-2A4B9EF1E1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5130" y="4118715"/>
            <a:ext cx="366234" cy="59705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332E255-B82F-A44D-8A42-41679EE9987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8545" y="3070368"/>
            <a:ext cx="332509" cy="598935"/>
          </a:xfrm>
          <a:prstGeom prst="rect">
            <a:avLst/>
          </a:prstGeom>
        </p:spPr>
      </p:pic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258A59DC-7E55-4243-A1F7-B9921D50286D}"/>
              </a:ext>
            </a:extLst>
          </p:cNvPr>
          <p:cNvCxnSpPr>
            <a:cxnSpLocks/>
            <a:stCxn id="40" idx="3"/>
            <a:endCxn id="54" idx="0"/>
          </p:cNvCxnSpPr>
          <p:nvPr/>
        </p:nvCxnSpPr>
        <p:spPr>
          <a:xfrm>
            <a:off x="1571054" y="3369836"/>
            <a:ext cx="4077802" cy="793728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82DE7FA-C939-934D-BF27-37400ACCE8E8}"/>
              </a:ext>
            </a:extLst>
          </p:cNvPr>
          <p:cNvCxnSpPr>
            <a:cxnSpLocks/>
            <a:stCxn id="8" idx="3"/>
            <a:endCxn id="54" idx="1"/>
          </p:cNvCxnSpPr>
          <p:nvPr/>
        </p:nvCxnSpPr>
        <p:spPr>
          <a:xfrm flipV="1">
            <a:off x="4869224" y="4415042"/>
            <a:ext cx="532226" cy="8418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F014F36-5DB4-FA44-BC21-6CB01F4FEEEB}"/>
              </a:ext>
            </a:extLst>
          </p:cNvPr>
          <p:cNvSpPr txBox="1"/>
          <p:nvPr/>
        </p:nvSpPr>
        <p:spPr>
          <a:xfrm>
            <a:off x="5778175" y="4689957"/>
            <a:ext cx="106208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Aggregator/</a:t>
            </a:r>
          </a:p>
          <a:p>
            <a:pPr algn="ctr"/>
            <a:r>
              <a:rPr lang="en-US" sz="1400" dirty="0"/>
              <a:t>Gateway</a:t>
            </a:r>
          </a:p>
          <a:p>
            <a:pPr algn="ctr"/>
            <a:r>
              <a:rPr lang="en-US" sz="1400" dirty="0"/>
              <a:t>Service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8B30DA64-752A-5E4C-B003-4994ABC059B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0226" y="4171941"/>
            <a:ext cx="494812" cy="502955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EDBDDF7-4FC7-5041-AC1D-FEB3655263B6}"/>
              </a:ext>
            </a:extLst>
          </p:cNvPr>
          <p:cNvCxnSpPr>
            <a:cxnSpLocks/>
            <a:stCxn id="52" idx="3"/>
            <a:endCxn id="8" idx="1"/>
          </p:cNvCxnSpPr>
          <p:nvPr/>
        </p:nvCxnSpPr>
        <p:spPr>
          <a:xfrm>
            <a:off x="4015038" y="4423419"/>
            <a:ext cx="340751" cy="4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14B08200-596F-0742-AFF4-889751722CB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1450" y="4163564"/>
            <a:ext cx="494812" cy="502955"/>
          </a:xfrm>
          <a:prstGeom prst="rect">
            <a:avLst/>
          </a:prstGeom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5031120-BC80-8445-9DAE-BFE8A64710C1}"/>
              </a:ext>
            </a:extLst>
          </p:cNvPr>
          <p:cNvCxnSpPr>
            <a:cxnSpLocks/>
            <a:stCxn id="54" idx="3"/>
            <a:endCxn id="39" idx="1"/>
          </p:cNvCxnSpPr>
          <p:nvPr/>
        </p:nvCxnSpPr>
        <p:spPr>
          <a:xfrm>
            <a:off x="5896262" y="4415042"/>
            <a:ext cx="188868" cy="219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F300E6DA-C68C-8044-B6AA-BC17477FDB0E}"/>
              </a:ext>
            </a:extLst>
          </p:cNvPr>
          <p:cNvCxnSpPr>
            <a:cxnSpLocks/>
            <a:stCxn id="34" idx="0"/>
            <a:endCxn id="16" idx="2"/>
          </p:cNvCxnSpPr>
          <p:nvPr/>
        </p:nvCxnSpPr>
        <p:spPr>
          <a:xfrm rot="16200000" flipV="1">
            <a:off x="8770232" y="2457146"/>
            <a:ext cx="414952" cy="104575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4E5E251A-091F-4E46-A535-D258E3377BD4}"/>
              </a:ext>
            </a:extLst>
          </p:cNvPr>
          <p:cNvSpPr txBox="1"/>
          <p:nvPr/>
        </p:nvSpPr>
        <p:spPr>
          <a:xfrm>
            <a:off x="3041648" y="3040616"/>
            <a:ext cx="429926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TLS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89BD3A7-8999-FD45-ADFC-25B21E8CAF32}"/>
              </a:ext>
            </a:extLst>
          </p:cNvPr>
          <p:cNvSpPr txBox="1"/>
          <p:nvPr/>
        </p:nvSpPr>
        <p:spPr>
          <a:xfrm>
            <a:off x="2763903" y="4457873"/>
            <a:ext cx="429926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TLS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360C83FE-CB69-BD4D-A9B1-F8CA70D68C0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0333" y="4983595"/>
            <a:ext cx="719520" cy="688308"/>
          </a:xfrm>
          <a:prstGeom prst="rect">
            <a:avLst/>
          </a:prstGeom>
          <a:ln>
            <a:noFill/>
          </a:ln>
        </p:spPr>
      </p:pic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D6A9BEB6-B06F-3441-85E9-5262093051E4}"/>
              </a:ext>
            </a:extLst>
          </p:cNvPr>
          <p:cNvCxnSpPr>
            <a:cxnSpLocks/>
            <a:stCxn id="79" idx="3"/>
            <a:endCxn id="54" idx="2"/>
          </p:cNvCxnSpPr>
          <p:nvPr/>
        </p:nvCxnSpPr>
        <p:spPr>
          <a:xfrm flipV="1">
            <a:off x="5019853" y="4666519"/>
            <a:ext cx="629003" cy="661230"/>
          </a:xfrm>
          <a:prstGeom prst="bentConnector2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C9A8B1D6-4201-D347-850C-73C0AAFE8087}"/>
              </a:ext>
            </a:extLst>
          </p:cNvPr>
          <p:cNvCxnSpPr>
            <a:cxnSpLocks/>
            <a:stCxn id="79" idx="1"/>
            <a:endCxn id="52" idx="2"/>
          </p:cNvCxnSpPr>
          <p:nvPr/>
        </p:nvCxnSpPr>
        <p:spPr>
          <a:xfrm rot="10800000">
            <a:off x="3767633" y="4674897"/>
            <a:ext cx="532701" cy="652853"/>
          </a:xfrm>
          <a:prstGeom prst="bentConnector2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84BE25E0-D774-9D48-8BFE-85A313C76ABB}"/>
              </a:ext>
            </a:extLst>
          </p:cNvPr>
          <p:cNvSpPr txBox="1"/>
          <p:nvPr/>
        </p:nvSpPr>
        <p:spPr>
          <a:xfrm>
            <a:off x="3827125" y="5685451"/>
            <a:ext cx="15760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TLS Certificates</a:t>
            </a:r>
          </a:p>
          <a:p>
            <a:pPr algn="ctr"/>
            <a:r>
              <a:rPr lang="en-US" sz="1600" dirty="0"/>
              <a:t>&amp; Private Keys</a:t>
            </a:r>
          </a:p>
        </p:txBody>
      </p:sp>
      <p:sp>
        <p:nvSpPr>
          <p:cNvPr id="46" name="Can 45">
            <a:extLst>
              <a:ext uri="{FF2B5EF4-FFF2-40B4-BE49-F238E27FC236}">
                <a16:creationId xmlns:a16="http://schemas.microsoft.com/office/drawing/2014/main" id="{6D1F8A3C-18B4-9D49-AD57-503484EE8C44}"/>
              </a:ext>
            </a:extLst>
          </p:cNvPr>
          <p:cNvSpPr/>
          <p:nvPr/>
        </p:nvSpPr>
        <p:spPr>
          <a:xfrm>
            <a:off x="1571054" y="3781411"/>
            <a:ext cx="490502" cy="208217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15E6588-3B48-264B-8220-CAD2E1D6E114}"/>
              </a:ext>
            </a:extLst>
          </p:cNvPr>
          <p:cNvSpPr txBox="1"/>
          <p:nvPr/>
        </p:nvSpPr>
        <p:spPr>
          <a:xfrm>
            <a:off x="1986814" y="3665629"/>
            <a:ext cx="883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Token </a:t>
            </a:r>
          </a:p>
          <a:p>
            <a:pPr algn="ctr"/>
            <a:r>
              <a:rPr lang="en-US" sz="1400" dirty="0"/>
              <a:t>Storage</a:t>
            </a:r>
          </a:p>
        </p:txBody>
      </p: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29842390-B2E8-2549-8127-45332251058E}"/>
              </a:ext>
            </a:extLst>
          </p:cNvPr>
          <p:cNvCxnSpPr>
            <a:cxnSpLocks/>
            <a:stCxn id="40" idx="2"/>
            <a:endCxn id="46" idx="2"/>
          </p:cNvCxnSpPr>
          <p:nvPr/>
        </p:nvCxnSpPr>
        <p:spPr>
          <a:xfrm rot="16200000" flipH="1">
            <a:off x="1379819" y="3694284"/>
            <a:ext cx="216217" cy="16625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041BD75B-75F7-0041-B6D4-B1D840FDC0D4}"/>
              </a:ext>
            </a:extLst>
          </p:cNvPr>
          <p:cNvCxnSpPr>
            <a:cxnSpLocks/>
            <a:stCxn id="7" idx="2"/>
            <a:endCxn id="110" idx="2"/>
          </p:cNvCxnSpPr>
          <p:nvPr/>
        </p:nvCxnSpPr>
        <p:spPr>
          <a:xfrm rot="16200000" flipH="1">
            <a:off x="1381042" y="4770811"/>
            <a:ext cx="209880" cy="162361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Can 109">
            <a:extLst>
              <a:ext uri="{FF2B5EF4-FFF2-40B4-BE49-F238E27FC236}">
                <a16:creationId xmlns:a16="http://schemas.microsoft.com/office/drawing/2014/main" id="{716ADDA1-A8F7-0448-BFEF-A5A6A398A133}"/>
              </a:ext>
            </a:extLst>
          </p:cNvPr>
          <p:cNvSpPr/>
          <p:nvPr/>
        </p:nvSpPr>
        <p:spPr>
          <a:xfrm>
            <a:off x="1567163" y="4852823"/>
            <a:ext cx="490502" cy="208217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4D71953-258D-A74E-A028-28448C61D121}"/>
              </a:ext>
            </a:extLst>
          </p:cNvPr>
          <p:cNvSpPr txBox="1"/>
          <p:nvPr/>
        </p:nvSpPr>
        <p:spPr>
          <a:xfrm>
            <a:off x="1903602" y="5018791"/>
            <a:ext cx="8835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Token </a:t>
            </a:r>
          </a:p>
          <a:p>
            <a:pPr algn="ctr"/>
            <a:r>
              <a:rPr lang="en-US" sz="1400" dirty="0"/>
              <a:t>Storage</a:t>
            </a:r>
          </a:p>
          <a:p>
            <a:pPr algn="ctr"/>
            <a:r>
              <a:rPr lang="en-US" sz="1400" dirty="0"/>
              <a:t>(Http only Cookies)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987BAE3-B3D8-DE4F-BF66-8DB6F3FB979B}"/>
              </a:ext>
            </a:extLst>
          </p:cNvPr>
          <p:cNvSpPr txBox="1"/>
          <p:nvPr/>
        </p:nvSpPr>
        <p:spPr>
          <a:xfrm>
            <a:off x="2954168" y="3394046"/>
            <a:ext cx="651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Token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A9E951A-55F9-B046-9C7E-36E13DA4C0B1}"/>
              </a:ext>
            </a:extLst>
          </p:cNvPr>
          <p:cNvSpPr txBox="1"/>
          <p:nvPr/>
        </p:nvSpPr>
        <p:spPr>
          <a:xfrm>
            <a:off x="2689613" y="4095737"/>
            <a:ext cx="651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Token</a:t>
            </a:r>
          </a:p>
        </p:txBody>
      </p:sp>
    </p:spTree>
    <p:extLst>
      <p:ext uri="{BB962C8B-B14F-4D97-AF65-F5344CB8AC3E}">
        <p14:creationId xmlns:p14="http://schemas.microsoft.com/office/powerpoint/2010/main" val="3118361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DD5F5F6-F93F-B749-84B7-5C7DD31DEE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5789" y="4410770"/>
            <a:ext cx="513435" cy="616122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CBBB785F-296C-E641-B020-623CF00269B9}"/>
              </a:ext>
            </a:extLst>
          </p:cNvPr>
          <p:cNvSpPr/>
          <p:nvPr/>
        </p:nvSpPr>
        <p:spPr>
          <a:xfrm>
            <a:off x="3520225" y="2025414"/>
            <a:ext cx="1579711" cy="4133341"/>
          </a:xfrm>
          <a:prstGeom prst="rect">
            <a:avLst/>
          </a:prstGeom>
          <a:solidFill>
            <a:schemeClr val="accent2">
              <a:lumMod val="50000"/>
              <a:alpha val="10000"/>
            </a:schemeClr>
          </a:solidFill>
          <a:ln w="2540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2960011-FB5C-CA44-AE38-33E4BB6D1C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765" y="3592313"/>
            <a:ext cx="466968" cy="373574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EA733C7B-4825-F74C-AFA4-4500A698EF9C}"/>
              </a:ext>
            </a:extLst>
          </p:cNvPr>
          <p:cNvSpPr/>
          <p:nvPr/>
        </p:nvSpPr>
        <p:spPr>
          <a:xfrm>
            <a:off x="2344757" y="1204277"/>
            <a:ext cx="9143432" cy="5096770"/>
          </a:xfrm>
          <a:prstGeom prst="rect">
            <a:avLst/>
          </a:prstGeom>
          <a:solidFill>
            <a:schemeClr val="bg1">
              <a:lumMod val="75000"/>
              <a:alpha val="15000"/>
            </a:schemeClr>
          </a:solidFill>
          <a:ln w="2540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EBE4ABA-954B-3D43-AAB4-6EF74FE5E744}"/>
              </a:ext>
            </a:extLst>
          </p:cNvPr>
          <p:cNvSpPr/>
          <p:nvPr/>
        </p:nvSpPr>
        <p:spPr>
          <a:xfrm>
            <a:off x="7161302" y="2010373"/>
            <a:ext cx="2861399" cy="4133341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43C1408-7D94-D04F-8804-CA21951DD2D8}"/>
              </a:ext>
            </a:extLst>
          </p:cNvPr>
          <p:cNvSpPr/>
          <p:nvPr/>
        </p:nvSpPr>
        <p:spPr>
          <a:xfrm>
            <a:off x="10121524" y="2010373"/>
            <a:ext cx="1153360" cy="4133341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7AA0BC5-2DD1-204B-9781-00B09BB9BBA6}"/>
              </a:ext>
            </a:extLst>
          </p:cNvPr>
          <p:cNvSpPr/>
          <p:nvPr/>
        </p:nvSpPr>
        <p:spPr>
          <a:xfrm>
            <a:off x="5212408" y="1995400"/>
            <a:ext cx="1836700" cy="4133341"/>
          </a:xfrm>
          <a:prstGeom prst="rect">
            <a:avLst/>
          </a:prstGeom>
          <a:solidFill>
            <a:schemeClr val="accent2">
              <a:lumMod val="50000"/>
              <a:alpha val="10000"/>
            </a:schemeClr>
          </a:solidFill>
          <a:ln w="2540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83019F-B12B-8F47-AE90-A6A26C3BD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6FC98-20E5-F94A-9592-8C79EE403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D73AEF-1750-9541-9350-43C03116F4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2117" y="2464802"/>
            <a:ext cx="478915" cy="588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D0BF7D-57C7-0E4A-B0F1-0009B52410D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700" y="4425415"/>
            <a:ext cx="366234" cy="597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6AD8A5-1652-4B47-A4E7-78FB93347A4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681" y="4413478"/>
            <a:ext cx="1048241" cy="62894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828799-F0AC-A447-A732-02392C3B52EF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28922" y="4718790"/>
            <a:ext cx="1591304" cy="916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8F48B57-0F97-5045-B542-5BA0E2A71CA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700" y="3482864"/>
            <a:ext cx="366234" cy="5970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23584A-8472-5645-9FE8-F9D860C81C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700" y="5367965"/>
            <a:ext cx="366234" cy="5970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FFCD77-2D14-F542-B1D1-AFF719A88AA9}"/>
              </a:ext>
            </a:extLst>
          </p:cNvPr>
          <p:cNvSpPr txBox="1"/>
          <p:nvPr/>
        </p:nvSpPr>
        <p:spPr>
          <a:xfrm>
            <a:off x="7709572" y="3977222"/>
            <a:ext cx="617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Order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E9A587-2E8B-4C4D-A889-185DEDF49FF5}"/>
              </a:ext>
            </a:extLst>
          </p:cNvPr>
          <p:cNvSpPr txBox="1"/>
          <p:nvPr/>
        </p:nvSpPr>
        <p:spPr>
          <a:xfrm>
            <a:off x="7730992" y="4800722"/>
            <a:ext cx="773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Catalog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4FF26D-D4C0-3F47-8EB7-92E4E36D27A2}"/>
              </a:ext>
            </a:extLst>
          </p:cNvPr>
          <p:cNvSpPr txBox="1"/>
          <p:nvPr/>
        </p:nvSpPr>
        <p:spPr>
          <a:xfrm>
            <a:off x="7704684" y="5715305"/>
            <a:ext cx="959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User Auth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E114CA-BD2B-9148-B6AA-35E833DFAE00}"/>
              </a:ext>
            </a:extLst>
          </p:cNvPr>
          <p:cNvSpPr txBox="1"/>
          <p:nvPr/>
        </p:nvSpPr>
        <p:spPr>
          <a:xfrm>
            <a:off x="4113205" y="3903863"/>
            <a:ext cx="1030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Web Application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541F263-DE4D-DF43-8122-2C8D6EA7D5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1711" y="2470870"/>
            <a:ext cx="366234" cy="597051"/>
          </a:xfrm>
          <a:prstGeom prst="rect">
            <a:avLst/>
          </a:prstGeom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1444D641-4D44-4B4E-9CB8-37336374BDDE}"/>
              </a:ext>
            </a:extLst>
          </p:cNvPr>
          <p:cNvCxnSpPr>
            <a:cxnSpLocks/>
            <a:stCxn id="39" idx="3"/>
            <a:endCxn id="10" idx="1"/>
          </p:cNvCxnSpPr>
          <p:nvPr/>
        </p:nvCxnSpPr>
        <p:spPr>
          <a:xfrm flipV="1">
            <a:off x="6451364" y="3781390"/>
            <a:ext cx="987336" cy="93122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8979DD94-82E4-7448-9E35-4BF834A9C363}"/>
              </a:ext>
            </a:extLst>
          </p:cNvPr>
          <p:cNvCxnSpPr>
            <a:cxnSpLocks/>
            <a:stCxn id="39" idx="3"/>
            <a:endCxn id="11" idx="1"/>
          </p:cNvCxnSpPr>
          <p:nvPr/>
        </p:nvCxnSpPr>
        <p:spPr>
          <a:xfrm>
            <a:off x="6451364" y="4712612"/>
            <a:ext cx="987336" cy="953879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E3230C73-A3B4-674D-9D44-072034FD96B3}"/>
              </a:ext>
            </a:extLst>
          </p:cNvPr>
          <p:cNvCxnSpPr>
            <a:cxnSpLocks/>
            <a:stCxn id="39" idx="3"/>
            <a:endCxn id="6" idx="1"/>
          </p:cNvCxnSpPr>
          <p:nvPr/>
        </p:nvCxnSpPr>
        <p:spPr>
          <a:xfrm>
            <a:off x="6451364" y="4712612"/>
            <a:ext cx="987336" cy="1132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36647CB-710B-7F4D-97BD-E260DF9927C9}"/>
              </a:ext>
            </a:extLst>
          </p:cNvPr>
          <p:cNvSpPr txBox="1"/>
          <p:nvPr/>
        </p:nvSpPr>
        <p:spPr>
          <a:xfrm>
            <a:off x="5741149" y="3044759"/>
            <a:ext cx="1192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Notification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04FCB6B3-D4F6-924A-9F63-3C2D093834BF}"/>
              </a:ext>
            </a:extLst>
          </p:cNvPr>
          <p:cNvCxnSpPr>
            <a:cxnSpLocks/>
            <a:stCxn id="10" idx="0"/>
            <a:endCxn id="16" idx="1"/>
          </p:cNvCxnSpPr>
          <p:nvPr/>
        </p:nvCxnSpPr>
        <p:spPr>
          <a:xfrm rot="5400000" flipH="1" flipV="1">
            <a:off x="7590030" y="2801183"/>
            <a:ext cx="713468" cy="64989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DD7D521C-B225-CD4E-82AC-FA457F1DE5FE}"/>
              </a:ext>
            </a:extLst>
          </p:cNvPr>
          <p:cNvCxnSpPr>
            <a:cxnSpLocks/>
            <a:stCxn id="23" idx="1"/>
            <a:endCxn id="40" idx="0"/>
          </p:cNvCxnSpPr>
          <p:nvPr/>
        </p:nvCxnSpPr>
        <p:spPr>
          <a:xfrm rot="10800000" flipV="1">
            <a:off x="1404800" y="2765921"/>
            <a:ext cx="4798280" cy="599817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8DCB09AD-3D45-184A-93B9-C33056CFB86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3080" y="2467396"/>
            <a:ext cx="366234" cy="5970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7CE28FB-DC21-F34A-8A93-7DDE4F53A0BE}"/>
              </a:ext>
            </a:extLst>
          </p:cNvPr>
          <p:cNvSpPr txBox="1"/>
          <p:nvPr/>
        </p:nvSpPr>
        <p:spPr>
          <a:xfrm>
            <a:off x="8735337" y="2748706"/>
            <a:ext cx="1073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Inventory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E907A050-F757-D64B-8628-E18165ABE4DD}"/>
              </a:ext>
            </a:extLst>
          </p:cNvPr>
          <p:cNvCxnSpPr>
            <a:cxnSpLocks/>
            <a:stCxn id="10" idx="0"/>
            <a:endCxn id="23" idx="3"/>
          </p:cNvCxnSpPr>
          <p:nvPr/>
        </p:nvCxnSpPr>
        <p:spPr>
          <a:xfrm rot="16200000" flipV="1">
            <a:off x="6737095" y="2598141"/>
            <a:ext cx="716942" cy="1052503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F1EDDE0F-7747-C342-A0EB-2EA1064553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2117" y="5372661"/>
            <a:ext cx="478915" cy="5887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7839BEC-D1F1-DA4D-BE75-5C41CF4E70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2117" y="4435477"/>
            <a:ext cx="478915" cy="58878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ED9F49A-451D-3C49-9A49-81C4A3B106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2117" y="3488000"/>
            <a:ext cx="478915" cy="588782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41392E-4765-2347-AB5F-8587110CCE11}"/>
              </a:ext>
            </a:extLst>
          </p:cNvPr>
          <p:cNvCxnSpPr>
            <a:cxnSpLocks/>
            <a:stCxn id="11" idx="3"/>
            <a:endCxn id="26" idx="1"/>
          </p:cNvCxnSpPr>
          <p:nvPr/>
        </p:nvCxnSpPr>
        <p:spPr>
          <a:xfrm>
            <a:off x="7804934" y="5666491"/>
            <a:ext cx="2657183" cy="56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4ADCE0B-BFDC-E44D-B319-282618B991FD}"/>
              </a:ext>
            </a:extLst>
          </p:cNvPr>
          <p:cNvCxnSpPr>
            <a:cxnSpLocks/>
            <a:stCxn id="6" idx="3"/>
            <a:endCxn id="27" idx="1"/>
          </p:cNvCxnSpPr>
          <p:nvPr/>
        </p:nvCxnSpPr>
        <p:spPr>
          <a:xfrm>
            <a:off x="7804934" y="4723941"/>
            <a:ext cx="2657183" cy="592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5EFE6FE-673E-204B-AEE5-2D05B7D3F52B}"/>
              </a:ext>
            </a:extLst>
          </p:cNvPr>
          <p:cNvCxnSpPr>
            <a:cxnSpLocks/>
            <a:stCxn id="10" idx="3"/>
            <a:endCxn id="33" idx="1"/>
          </p:cNvCxnSpPr>
          <p:nvPr/>
        </p:nvCxnSpPr>
        <p:spPr>
          <a:xfrm flipV="1">
            <a:off x="7804934" y="3779100"/>
            <a:ext cx="576831" cy="229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27314F2-67CA-C943-9FD0-52DC99074F31}"/>
              </a:ext>
            </a:extLst>
          </p:cNvPr>
          <p:cNvCxnSpPr>
            <a:cxnSpLocks/>
            <a:stCxn id="16" idx="3"/>
            <a:endCxn id="5" idx="1"/>
          </p:cNvCxnSpPr>
          <p:nvPr/>
        </p:nvCxnSpPr>
        <p:spPr>
          <a:xfrm flipV="1">
            <a:off x="8637945" y="2759193"/>
            <a:ext cx="1824172" cy="1020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36F0768F-8558-7D4A-8E82-8E7E7DE869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7470" y="3482873"/>
            <a:ext cx="366234" cy="59705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762117F-48BB-6B44-9D30-7044A488E435}"/>
              </a:ext>
            </a:extLst>
          </p:cNvPr>
          <p:cNvSpPr txBox="1"/>
          <p:nvPr/>
        </p:nvSpPr>
        <p:spPr>
          <a:xfrm>
            <a:off x="8260220" y="4013294"/>
            <a:ext cx="776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Order </a:t>
            </a:r>
          </a:p>
          <a:p>
            <a:pPr algn="ctr"/>
            <a:r>
              <a:rPr lang="en-US" sz="1400" dirty="0"/>
              <a:t>Queue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D263F7C-4650-F541-92EC-5AA5CA71E964}"/>
              </a:ext>
            </a:extLst>
          </p:cNvPr>
          <p:cNvSpPr txBox="1"/>
          <p:nvPr/>
        </p:nvSpPr>
        <p:spPr>
          <a:xfrm>
            <a:off x="9077725" y="4021777"/>
            <a:ext cx="976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Order </a:t>
            </a:r>
          </a:p>
          <a:p>
            <a:pPr algn="ctr"/>
            <a:r>
              <a:rPr lang="en-US" sz="1400" dirty="0"/>
              <a:t>Processing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7B3B8F0-EF31-4C42-A7D8-7FE92D38636E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>
            <a:off x="8848733" y="3779100"/>
            <a:ext cx="468737" cy="229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A704064-B19F-514B-9F47-9046D5155F15}"/>
              </a:ext>
            </a:extLst>
          </p:cNvPr>
          <p:cNvCxnSpPr>
            <a:cxnSpLocks/>
            <a:stCxn id="34" idx="3"/>
            <a:endCxn id="28" idx="1"/>
          </p:cNvCxnSpPr>
          <p:nvPr/>
        </p:nvCxnSpPr>
        <p:spPr>
          <a:xfrm>
            <a:off x="9683704" y="3781399"/>
            <a:ext cx="778413" cy="99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D42F2BB4-763D-B645-B047-2A4B9EF1E1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5130" y="4414086"/>
            <a:ext cx="366234" cy="59705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332E255-B82F-A44D-8A42-41679EE9987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8545" y="3365739"/>
            <a:ext cx="332509" cy="598935"/>
          </a:xfrm>
          <a:prstGeom prst="rect">
            <a:avLst/>
          </a:prstGeom>
        </p:spPr>
      </p:pic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258A59DC-7E55-4243-A1F7-B9921D50286D}"/>
              </a:ext>
            </a:extLst>
          </p:cNvPr>
          <p:cNvCxnSpPr>
            <a:cxnSpLocks/>
            <a:stCxn id="40" idx="3"/>
            <a:endCxn id="54" idx="0"/>
          </p:cNvCxnSpPr>
          <p:nvPr/>
        </p:nvCxnSpPr>
        <p:spPr>
          <a:xfrm>
            <a:off x="1571054" y="3665207"/>
            <a:ext cx="4077802" cy="793728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82DE7FA-C939-934D-BF27-37400ACCE8E8}"/>
              </a:ext>
            </a:extLst>
          </p:cNvPr>
          <p:cNvCxnSpPr>
            <a:cxnSpLocks/>
            <a:stCxn id="8" idx="3"/>
            <a:endCxn id="54" idx="1"/>
          </p:cNvCxnSpPr>
          <p:nvPr/>
        </p:nvCxnSpPr>
        <p:spPr>
          <a:xfrm flipV="1">
            <a:off x="4869224" y="4710413"/>
            <a:ext cx="532226" cy="8418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F014F36-5DB4-FA44-BC21-6CB01F4FEEEB}"/>
              </a:ext>
            </a:extLst>
          </p:cNvPr>
          <p:cNvSpPr txBox="1"/>
          <p:nvPr/>
        </p:nvSpPr>
        <p:spPr>
          <a:xfrm>
            <a:off x="5778175" y="5001956"/>
            <a:ext cx="106208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Aggregator/</a:t>
            </a:r>
          </a:p>
          <a:p>
            <a:pPr algn="ctr"/>
            <a:r>
              <a:rPr lang="en-US" sz="1400" dirty="0"/>
              <a:t>Gateway</a:t>
            </a:r>
          </a:p>
          <a:p>
            <a:pPr algn="ctr"/>
            <a:r>
              <a:rPr lang="en-US" sz="1400" dirty="0"/>
              <a:t>Service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8B30DA64-752A-5E4C-B003-4994ABC059B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0226" y="4467312"/>
            <a:ext cx="494812" cy="502955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EDBDDF7-4FC7-5041-AC1D-FEB3655263B6}"/>
              </a:ext>
            </a:extLst>
          </p:cNvPr>
          <p:cNvCxnSpPr>
            <a:cxnSpLocks/>
            <a:stCxn id="52" idx="3"/>
            <a:endCxn id="8" idx="1"/>
          </p:cNvCxnSpPr>
          <p:nvPr/>
        </p:nvCxnSpPr>
        <p:spPr>
          <a:xfrm>
            <a:off x="4015038" y="4718790"/>
            <a:ext cx="340751" cy="4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14B08200-596F-0742-AFF4-889751722CB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1450" y="4458935"/>
            <a:ext cx="494812" cy="502955"/>
          </a:xfrm>
          <a:prstGeom prst="rect">
            <a:avLst/>
          </a:prstGeom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5031120-BC80-8445-9DAE-BFE8A64710C1}"/>
              </a:ext>
            </a:extLst>
          </p:cNvPr>
          <p:cNvCxnSpPr>
            <a:cxnSpLocks/>
            <a:stCxn id="54" idx="3"/>
            <a:endCxn id="39" idx="1"/>
          </p:cNvCxnSpPr>
          <p:nvPr/>
        </p:nvCxnSpPr>
        <p:spPr>
          <a:xfrm>
            <a:off x="5896262" y="4710413"/>
            <a:ext cx="188868" cy="219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F300E6DA-C68C-8044-B6AA-BC17477FDB0E}"/>
              </a:ext>
            </a:extLst>
          </p:cNvPr>
          <p:cNvCxnSpPr>
            <a:cxnSpLocks/>
            <a:stCxn id="34" idx="0"/>
            <a:endCxn id="16" idx="2"/>
          </p:cNvCxnSpPr>
          <p:nvPr/>
        </p:nvCxnSpPr>
        <p:spPr>
          <a:xfrm rot="16200000" flipV="1">
            <a:off x="8770232" y="2752517"/>
            <a:ext cx="414952" cy="104575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ED95BAF-CE76-BD47-BAA4-382A67348013}"/>
              </a:ext>
            </a:extLst>
          </p:cNvPr>
          <p:cNvSpPr txBox="1"/>
          <p:nvPr/>
        </p:nvSpPr>
        <p:spPr>
          <a:xfrm>
            <a:off x="1422632" y="1821540"/>
            <a:ext cx="777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Allowed</a:t>
            </a:r>
            <a:endParaRPr lang="en-US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F546D43-DF26-4247-B5DB-1BB668421AC5}"/>
              </a:ext>
            </a:extLst>
          </p:cNvPr>
          <p:cNvSpPr txBox="1"/>
          <p:nvPr/>
        </p:nvSpPr>
        <p:spPr>
          <a:xfrm>
            <a:off x="3557012" y="2062189"/>
            <a:ext cx="151567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DMZ – Subnet 1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5CBABA5-E32D-FE40-A30D-2E07C620CF3B}"/>
              </a:ext>
            </a:extLst>
          </p:cNvPr>
          <p:cNvSpPr txBox="1"/>
          <p:nvPr/>
        </p:nvSpPr>
        <p:spPr>
          <a:xfrm>
            <a:off x="7861654" y="2068305"/>
            <a:ext cx="149835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Services Subnet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04CAD8C-FC51-4D47-9C61-F438BCF4BF0D}"/>
              </a:ext>
            </a:extLst>
          </p:cNvPr>
          <p:cNvSpPr txBox="1"/>
          <p:nvPr/>
        </p:nvSpPr>
        <p:spPr>
          <a:xfrm>
            <a:off x="10170491" y="2070558"/>
            <a:ext cx="105721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DB Subnet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9C1EE8C-9902-CA47-B7CB-3626E3DC1050}"/>
              </a:ext>
            </a:extLst>
          </p:cNvPr>
          <p:cNvSpPr txBox="1"/>
          <p:nvPr/>
        </p:nvSpPr>
        <p:spPr>
          <a:xfrm>
            <a:off x="5385129" y="2050480"/>
            <a:ext cx="151567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DMZ – Subnet 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66CFDEA-0D93-C240-ACCE-195DD3998ADE}"/>
              </a:ext>
            </a:extLst>
          </p:cNvPr>
          <p:cNvSpPr txBox="1"/>
          <p:nvPr/>
        </p:nvSpPr>
        <p:spPr>
          <a:xfrm>
            <a:off x="5301969" y="3851690"/>
            <a:ext cx="80624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Port 443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BAC1719-FAA8-694B-9126-CFB392F6643F}"/>
              </a:ext>
            </a:extLst>
          </p:cNvPr>
          <p:cNvSpPr txBox="1"/>
          <p:nvPr/>
        </p:nvSpPr>
        <p:spPr>
          <a:xfrm>
            <a:off x="4867130" y="4849666"/>
            <a:ext cx="71487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Port 80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9B75410-E22D-094D-80B6-26D07692D8D3}"/>
              </a:ext>
            </a:extLst>
          </p:cNvPr>
          <p:cNvSpPr txBox="1"/>
          <p:nvPr/>
        </p:nvSpPr>
        <p:spPr>
          <a:xfrm>
            <a:off x="2873512" y="4313423"/>
            <a:ext cx="80624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Port 443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2A73C23-7F1C-1B40-80FC-16A004995462}"/>
              </a:ext>
            </a:extLst>
          </p:cNvPr>
          <p:cNvSpPr txBox="1"/>
          <p:nvPr/>
        </p:nvSpPr>
        <p:spPr>
          <a:xfrm>
            <a:off x="7222051" y="5075093"/>
            <a:ext cx="89761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Port 8080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836113C-8104-5E42-B38E-387000449E5D}"/>
              </a:ext>
            </a:extLst>
          </p:cNvPr>
          <p:cNvSpPr txBox="1"/>
          <p:nvPr/>
        </p:nvSpPr>
        <p:spPr>
          <a:xfrm>
            <a:off x="10254939" y="3116869"/>
            <a:ext cx="89761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Port 1522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E5E251A-091F-4E46-A535-D258E3377BD4}"/>
              </a:ext>
            </a:extLst>
          </p:cNvPr>
          <p:cNvSpPr txBox="1"/>
          <p:nvPr/>
        </p:nvSpPr>
        <p:spPr>
          <a:xfrm>
            <a:off x="2709082" y="3328613"/>
            <a:ext cx="429926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TLS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89BD3A7-8999-FD45-ADFC-25B21E8CAF32}"/>
              </a:ext>
            </a:extLst>
          </p:cNvPr>
          <p:cNvSpPr txBox="1"/>
          <p:nvPr/>
        </p:nvSpPr>
        <p:spPr>
          <a:xfrm>
            <a:off x="2713286" y="4759942"/>
            <a:ext cx="429926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TLS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3690B575-A135-2342-8D24-405B3E3F78A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7469" y="5293254"/>
            <a:ext cx="719520" cy="688308"/>
          </a:xfrm>
          <a:prstGeom prst="rect">
            <a:avLst/>
          </a:prstGeom>
          <a:ln>
            <a:noFill/>
          </a:ln>
        </p:spPr>
      </p:pic>
      <p:cxnSp>
        <p:nvCxnSpPr>
          <p:cNvPr id="107" name="Elbow Connector 106">
            <a:extLst>
              <a:ext uri="{FF2B5EF4-FFF2-40B4-BE49-F238E27FC236}">
                <a16:creationId xmlns:a16="http://schemas.microsoft.com/office/drawing/2014/main" id="{79DEEDF4-8909-3E41-8060-B1D2CA9D721C}"/>
              </a:ext>
            </a:extLst>
          </p:cNvPr>
          <p:cNvCxnSpPr>
            <a:cxnSpLocks/>
            <a:stCxn id="106" idx="3"/>
            <a:endCxn id="54" idx="2"/>
          </p:cNvCxnSpPr>
          <p:nvPr/>
        </p:nvCxnSpPr>
        <p:spPr>
          <a:xfrm flipV="1">
            <a:off x="4976989" y="4961890"/>
            <a:ext cx="671867" cy="675518"/>
          </a:xfrm>
          <a:prstGeom prst="bentConnector2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81F66829-198B-444E-A6C7-527B67218858}"/>
              </a:ext>
            </a:extLst>
          </p:cNvPr>
          <p:cNvCxnSpPr>
            <a:cxnSpLocks/>
            <a:stCxn id="106" idx="1"/>
            <a:endCxn id="52" idx="2"/>
          </p:cNvCxnSpPr>
          <p:nvPr/>
        </p:nvCxnSpPr>
        <p:spPr>
          <a:xfrm rot="10800000">
            <a:off x="3767633" y="4970268"/>
            <a:ext cx="489837" cy="667141"/>
          </a:xfrm>
          <a:prstGeom prst="bentConnector2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08ACE9A8-7D10-7345-B093-D67DE29EEE11}"/>
              </a:ext>
            </a:extLst>
          </p:cNvPr>
          <p:cNvSpPr txBox="1"/>
          <p:nvPr/>
        </p:nvSpPr>
        <p:spPr>
          <a:xfrm>
            <a:off x="3012734" y="5837946"/>
            <a:ext cx="15760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TLS Certificates</a:t>
            </a:r>
          </a:p>
        </p:txBody>
      </p: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3A8FE7E1-CB6A-8E4A-92FC-0527FA47C891}"/>
              </a:ext>
            </a:extLst>
          </p:cNvPr>
          <p:cNvCxnSpPr>
            <a:cxnSpLocks/>
            <a:endCxn id="63" idx="0"/>
          </p:cNvCxnSpPr>
          <p:nvPr/>
        </p:nvCxnSpPr>
        <p:spPr>
          <a:xfrm>
            <a:off x="1472507" y="1779292"/>
            <a:ext cx="2837574" cy="246122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Elbow Connector 117">
            <a:extLst>
              <a:ext uri="{FF2B5EF4-FFF2-40B4-BE49-F238E27FC236}">
                <a16:creationId xmlns:a16="http://schemas.microsoft.com/office/drawing/2014/main" id="{71A20742-B616-0D42-9196-C1FFF77E75AA}"/>
              </a:ext>
            </a:extLst>
          </p:cNvPr>
          <p:cNvCxnSpPr>
            <a:cxnSpLocks/>
            <a:endCxn id="91" idx="0"/>
          </p:cNvCxnSpPr>
          <p:nvPr/>
        </p:nvCxnSpPr>
        <p:spPr>
          <a:xfrm>
            <a:off x="1475089" y="1674456"/>
            <a:ext cx="4655669" cy="320944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Elbow Connector 120">
            <a:extLst>
              <a:ext uri="{FF2B5EF4-FFF2-40B4-BE49-F238E27FC236}">
                <a16:creationId xmlns:a16="http://schemas.microsoft.com/office/drawing/2014/main" id="{08659114-140C-7D4C-9FF4-19EE835FF921}"/>
              </a:ext>
            </a:extLst>
          </p:cNvPr>
          <p:cNvCxnSpPr>
            <a:cxnSpLocks/>
            <a:endCxn id="62" idx="0"/>
          </p:cNvCxnSpPr>
          <p:nvPr/>
        </p:nvCxnSpPr>
        <p:spPr>
          <a:xfrm>
            <a:off x="1485287" y="1529543"/>
            <a:ext cx="7106715" cy="480830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9C6CF23D-C7AA-5048-AFD3-4590239ADFCB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1471639" y="1396539"/>
            <a:ext cx="9226565" cy="613834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FC950AD7-F65F-5640-8040-3A37D7C28E72}"/>
              </a:ext>
            </a:extLst>
          </p:cNvPr>
          <p:cNvSpPr txBox="1"/>
          <p:nvPr/>
        </p:nvSpPr>
        <p:spPr>
          <a:xfrm>
            <a:off x="1396301" y="1067588"/>
            <a:ext cx="1088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Not Allowed</a:t>
            </a:r>
          </a:p>
        </p:txBody>
      </p:sp>
      <p:cxnSp>
        <p:nvCxnSpPr>
          <p:cNvPr id="169" name="Elbow Connector 168">
            <a:extLst>
              <a:ext uri="{FF2B5EF4-FFF2-40B4-BE49-F238E27FC236}">
                <a16:creationId xmlns:a16="http://schemas.microsoft.com/office/drawing/2014/main" id="{4C1A0C4D-2DFF-FD4A-A9C4-0EA59ED341A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041757" y="1481599"/>
            <a:ext cx="12700" cy="1027754"/>
          </a:xfrm>
          <a:prstGeom prst="bentConnector3">
            <a:avLst>
              <a:gd name="adj1" fmla="val 2454551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Elbow Connector 169">
            <a:extLst>
              <a:ext uri="{FF2B5EF4-FFF2-40B4-BE49-F238E27FC236}">
                <a16:creationId xmlns:a16="http://schemas.microsoft.com/office/drawing/2014/main" id="{162FD367-33E9-C042-941A-419057A6139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984332" y="1483289"/>
            <a:ext cx="12700" cy="1027754"/>
          </a:xfrm>
          <a:prstGeom prst="bentConnector3">
            <a:avLst>
              <a:gd name="adj1" fmla="val 2454551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8146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380EF-C737-1440-9C08-C0080953A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Application Firewalls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E4248-9588-4145-A4D4-0FFD80C45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security related attacks can be prevented by inspecting requests for common attacks and vulnerabilities by using Web Application Firewalls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52BC0-AD52-7A45-8918-88B6A03A8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1B0E0D-AEE9-C04E-9289-2F5748E350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1469" y="4115399"/>
            <a:ext cx="513435" cy="6161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2B07C0-B69C-6648-A1DC-CF71A4F46D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4380" y="4130044"/>
            <a:ext cx="366234" cy="5970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152834-E45E-1248-B333-072AC402C5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418" y="4118107"/>
            <a:ext cx="1048241" cy="62894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F69E0D-69F4-B94B-A321-50A5FBF606E1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 flipV="1">
            <a:off x="2161659" y="4423419"/>
            <a:ext cx="1042665" cy="916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279335B-51EF-7745-B13E-FDB9270F3A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4380" y="3187493"/>
            <a:ext cx="366234" cy="5970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F482BE-BE2A-6840-B304-65C13CEE11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4380" y="5072594"/>
            <a:ext cx="366234" cy="5970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943892-4E53-8544-9D84-29F5E3DA36EB}"/>
              </a:ext>
            </a:extLst>
          </p:cNvPr>
          <p:cNvSpPr txBox="1"/>
          <p:nvPr/>
        </p:nvSpPr>
        <p:spPr>
          <a:xfrm>
            <a:off x="10785252" y="3681851"/>
            <a:ext cx="617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Order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E71B0B-0C86-F942-AD52-C9439F2674ED}"/>
              </a:ext>
            </a:extLst>
          </p:cNvPr>
          <p:cNvSpPr txBox="1"/>
          <p:nvPr/>
        </p:nvSpPr>
        <p:spPr>
          <a:xfrm>
            <a:off x="10806672" y="4505351"/>
            <a:ext cx="773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Catalog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6C1925-074C-2645-BB32-28E424BA50B0}"/>
              </a:ext>
            </a:extLst>
          </p:cNvPr>
          <p:cNvSpPr txBox="1"/>
          <p:nvPr/>
        </p:nvSpPr>
        <p:spPr>
          <a:xfrm>
            <a:off x="10780364" y="5419934"/>
            <a:ext cx="959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User Auth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18A2EC-F6B0-CA4A-A7D4-AF39BC699222}"/>
              </a:ext>
            </a:extLst>
          </p:cNvPr>
          <p:cNvSpPr txBox="1"/>
          <p:nvPr/>
        </p:nvSpPr>
        <p:spPr>
          <a:xfrm>
            <a:off x="7188885" y="3608492"/>
            <a:ext cx="1030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Web Application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89B987C5-58A9-CC4F-9770-D700D012F4CC}"/>
              </a:ext>
            </a:extLst>
          </p:cNvPr>
          <p:cNvCxnSpPr>
            <a:cxnSpLocks/>
            <a:stCxn id="39" idx="3"/>
            <a:endCxn id="11" idx="1"/>
          </p:cNvCxnSpPr>
          <p:nvPr/>
        </p:nvCxnSpPr>
        <p:spPr>
          <a:xfrm flipV="1">
            <a:off x="9527044" y="3486019"/>
            <a:ext cx="987336" cy="93122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FFC04F1-03DF-D249-9906-2B4032ED5BD6}"/>
              </a:ext>
            </a:extLst>
          </p:cNvPr>
          <p:cNvCxnSpPr>
            <a:cxnSpLocks/>
            <a:stCxn id="39" idx="3"/>
            <a:endCxn id="12" idx="1"/>
          </p:cNvCxnSpPr>
          <p:nvPr/>
        </p:nvCxnSpPr>
        <p:spPr>
          <a:xfrm>
            <a:off x="9527044" y="4417241"/>
            <a:ext cx="987336" cy="953879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810DF705-4EA6-CB41-9FF4-34DE1702EC16}"/>
              </a:ext>
            </a:extLst>
          </p:cNvPr>
          <p:cNvCxnSpPr>
            <a:cxnSpLocks/>
            <a:stCxn id="39" idx="3"/>
            <a:endCxn id="8" idx="1"/>
          </p:cNvCxnSpPr>
          <p:nvPr/>
        </p:nvCxnSpPr>
        <p:spPr>
          <a:xfrm>
            <a:off x="9527044" y="4417241"/>
            <a:ext cx="987336" cy="1132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0A5B4B2-2880-A048-9CE2-DD4C4C0F5C4E}"/>
              </a:ext>
            </a:extLst>
          </p:cNvPr>
          <p:cNvSpPr txBox="1"/>
          <p:nvPr/>
        </p:nvSpPr>
        <p:spPr>
          <a:xfrm>
            <a:off x="8816829" y="2749388"/>
            <a:ext cx="1192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Notification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6DD45703-C891-984E-A4F2-9CAC275041DC}"/>
              </a:ext>
            </a:extLst>
          </p:cNvPr>
          <p:cNvCxnSpPr>
            <a:cxnSpLocks/>
            <a:stCxn id="11" idx="0"/>
          </p:cNvCxnSpPr>
          <p:nvPr/>
        </p:nvCxnSpPr>
        <p:spPr>
          <a:xfrm rot="5400000" flipH="1" flipV="1">
            <a:off x="10751514" y="2416532"/>
            <a:ext cx="716944" cy="824979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5D4A47F-49DC-8649-AB68-558F43299E7A}"/>
              </a:ext>
            </a:extLst>
          </p:cNvPr>
          <p:cNvCxnSpPr>
            <a:cxnSpLocks/>
            <a:stCxn id="24" idx="1"/>
            <a:endCxn id="40" idx="0"/>
          </p:cNvCxnSpPr>
          <p:nvPr/>
        </p:nvCxnSpPr>
        <p:spPr>
          <a:xfrm rot="10800000" flipV="1">
            <a:off x="1637538" y="2470550"/>
            <a:ext cx="7641223" cy="566567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F5C72657-1CFF-2A4B-B00D-9D19EDC34B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8760" y="2172025"/>
            <a:ext cx="366234" cy="597051"/>
          </a:xfrm>
          <a:prstGeom prst="rect">
            <a:avLst/>
          </a:prstGeom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8A5C176C-50FB-654C-A13D-ADE9E363E950}"/>
              </a:ext>
            </a:extLst>
          </p:cNvPr>
          <p:cNvCxnSpPr>
            <a:cxnSpLocks/>
            <a:stCxn id="11" idx="0"/>
            <a:endCxn id="24" idx="3"/>
          </p:cNvCxnSpPr>
          <p:nvPr/>
        </p:nvCxnSpPr>
        <p:spPr>
          <a:xfrm rot="16200000" flipV="1">
            <a:off x="9812775" y="2302770"/>
            <a:ext cx="716942" cy="1052503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E3ABB0E-D465-0348-BD10-5B7C654578EB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10880614" y="5371119"/>
            <a:ext cx="622811" cy="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9DA6036-BB9E-A64F-8996-796A96D51C56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10880614" y="4421690"/>
            <a:ext cx="68248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437BBB2-7A59-A749-BCF2-89D875B4CB07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10880614" y="3475194"/>
            <a:ext cx="700056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F579C54A-483B-9847-803A-1A8BA9C8F9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0810" y="4118715"/>
            <a:ext cx="366234" cy="59705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ED748B8-CC69-904B-8F5A-33C6662FCDA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1282" y="3037118"/>
            <a:ext cx="332509" cy="598935"/>
          </a:xfrm>
          <a:prstGeom prst="rect">
            <a:avLst/>
          </a:prstGeom>
        </p:spPr>
      </p:pic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CD1BADD2-46E5-E243-B9E3-A22182B28602}"/>
              </a:ext>
            </a:extLst>
          </p:cNvPr>
          <p:cNvCxnSpPr>
            <a:cxnSpLocks/>
            <a:stCxn id="76" idx="3"/>
            <a:endCxn id="48" idx="0"/>
          </p:cNvCxnSpPr>
          <p:nvPr/>
        </p:nvCxnSpPr>
        <p:spPr>
          <a:xfrm>
            <a:off x="6939863" y="3328209"/>
            <a:ext cx="1784673" cy="835355"/>
          </a:xfrm>
          <a:prstGeom prst="bentConnector2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07B7B7C-62CD-9A41-8104-A6F8E077738F}"/>
              </a:ext>
            </a:extLst>
          </p:cNvPr>
          <p:cNvCxnSpPr>
            <a:cxnSpLocks/>
            <a:stCxn id="5" idx="3"/>
            <a:endCxn id="48" idx="1"/>
          </p:cNvCxnSpPr>
          <p:nvPr/>
        </p:nvCxnSpPr>
        <p:spPr>
          <a:xfrm flipV="1">
            <a:off x="7944904" y="4415042"/>
            <a:ext cx="532226" cy="8418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8F4E08A-4CEB-2B4B-9E85-A1683AFF065D}"/>
              </a:ext>
            </a:extLst>
          </p:cNvPr>
          <p:cNvSpPr txBox="1"/>
          <p:nvPr/>
        </p:nvSpPr>
        <p:spPr>
          <a:xfrm>
            <a:off x="8853855" y="4689961"/>
            <a:ext cx="106208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Aggregator/</a:t>
            </a:r>
          </a:p>
          <a:p>
            <a:pPr algn="ctr"/>
            <a:r>
              <a:rPr lang="en-US" sz="1400" dirty="0"/>
              <a:t>Gateway</a:t>
            </a:r>
          </a:p>
          <a:p>
            <a:pPr algn="ctr"/>
            <a:r>
              <a:rPr lang="en-US" sz="1400" dirty="0"/>
              <a:t>Service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8BFBE22-DA57-6E46-80BA-351D74E05D0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4324" y="4171941"/>
            <a:ext cx="494812" cy="502955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AEEBB29-AD07-2E4D-958A-FA0ED2E0C455}"/>
              </a:ext>
            </a:extLst>
          </p:cNvPr>
          <p:cNvCxnSpPr>
            <a:cxnSpLocks/>
            <a:stCxn id="46" idx="3"/>
            <a:endCxn id="71" idx="1"/>
          </p:cNvCxnSpPr>
          <p:nvPr/>
        </p:nvCxnSpPr>
        <p:spPr>
          <a:xfrm flipV="1">
            <a:off x="3699136" y="4419961"/>
            <a:ext cx="2625584" cy="3458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56BA0A70-1A58-F846-94D4-5C6448BC689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77130" y="4163564"/>
            <a:ext cx="494812" cy="502955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076EBE7-8F4E-354C-831D-CADC35162038}"/>
              </a:ext>
            </a:extLst>
          </p:cNvPr>
          <p:cNvCxnSpPr>
            <a:cxnSpLocks/>
            <a:stCxn id="48" idx="3"/>
            <a:endCxn id="39" idx="1"/>
          </p:cNvCxnSpPr>
          <p:nvPr/>
        </p:nvCxnSpPr>
        <p:spPr>
          <a:xfrm>
            <a:off x="8971942" y="4415042"/>
            <a:ext cx="188868" cy="219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>
            <a:extLst>
              <a:ext uri="{FF2B5EF4-FFF2-40B4-BE49-F238E27FC236}">
                <a16:creationId xmlns:a16="http://schemas.microsoft.com/office/drawing/2014/main" id="{B8100ED2-74CA-1442-921A-B1E91A13210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720" y="4100245"/>
            <a:ext cx="631774" cy="639431"/>
          </a:xfrm>
          <a:prstGeom prst="rect">
            <a:avLst/>
          </a:prstGeom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E170A5E-B685-6F42-AE1F-2D01ABE5D907}"/>
              </a:ext>
            </a:extLst>
          </p:cNvPr>
          <p:cNvCxnSpPr>
            <a:cxnSpLocks/>
            <a:stCxn id="71" idx="3"/>
            <a:endCxn id="5" idx="1"/>
          </p:cNvCxnSpPr>
          <p:nvPr/>
        </p:nvCxnSpPr>
        <p:spPr>
          <a:xfrm>
            <a:off x="6956494" y="4419961"/>
            <a:ext cx="474975" cy="349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>
            <a:extLst>
              <a:ext uri="{FF2B5EF4-FFF2-40B4-BE49-F238E27FC236}">
                <a16:creationId xmlns:a16="http://schemas.microsoft.com/office/drawing/2014/main" id="{8DE6955D-7147-BB40-B5D5-7EB2487A006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08089" y="3008493"/>
            <a:ext cx="631774" cy="639431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CE45036A-B618-0242-9540-D14199A0AB0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9107" y="3083598"/>
            <a:ext cx="494812" cy="502955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EAAEBE4-C5E3-8341-8C41-E21AD54BF943}"/>
              </a:ext>
            </a:extLst>
          </p:cNvPr>
          <p:cNvCxnSpPr>
            <a:cxnSpLocks/>
            <a:stCxn id="77" idx="3"/>
            <a:endCxn id="76" idx="1"/>
          </p:cNvCxnSpPr>
          <p:nvPr/>
        </p:nvCxnSpPr>
        <p:spPr>
          <a:xfrm flipV="1">
            <a:off x="3683919" y="3328209"/>
            <a:ext cx="2624170" cy="6867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C817D20-B4D3-5046-8E55-14E055E14EAE}"/>
              </a:ext>
            </a:extLst>
          </p:cNvPr>
          <p:cNvCxnSpPr>
            <a:cxnSpLocks/>
            <a:stCxn id="40" idx="3"/>
            <a:endCxn id="77" idx="1"/>
          </p:cNvCxnSpPr>
          <p:nvPr/>
        </p:nvCxnSpPr>
        <p:spPr>
          <a:xfrm flipV="1">
            <a:off x="1803791" y="3335076"/>
            <a:ext cx="1385316" cy="151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71305D9-25CE-1343-ACD7-B9E25C39E703}"/>
              </a:ext>
            </a:extLst>
          </p:cNvPr>
          <p:cNvSpPr txBox="1"/>
          <p:nvPr/>
        </p:nvSpPr>
        <p:spPr>
          <a:xfrm>
            <a:off x="2496449" y="3000770"/>
            <a:ext cx="429926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TLS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7E8CE5D-3C5A-3B42-8126-0359E7B7C2B2}"/>
              </a:ext>
            </a:extLst>
          </p:cNvPr>
          <p:cNvSpPr txBox="1"/>
          <p:nvPr/>
        </p:nvSpPr>
        <p:spPr>
          <a:xfrm>
            <a:off x="2496976" y="4463515"/>
            <a:ext cx="429926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TLS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D06A985-F42E-BA4B-B8FC-AB9990F45C7B}"/>
              </a:ext>
            </a:extLst>
          </p:cNvPr>
          <p:cNvSpPr/>
          <p:nvPr/>
        </p:nvSpPr>
        <p:spPr>
          <a:xfrm>
            <a:off x="4048018" y="3258355"/>
            <a:ext cx="1924152" cy="1246996"/>
          </a:xfrm>
          <a:prstGeom prst="rect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XSS Attack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Injection Attack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DDoS Attack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Session Hijacking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Whitelists &amp; Blacklists</a:t>
            </a:r>
          </a:p>
        </p:txBody>
      </p:sp>
    </p:spTree>
    <p:extLst>
      <p:ext uri="{BB962C8B-B14F-4D97-AF65-F5344CB8AC3E}">
        <p14:creationId xmlns:p14="http://schemas.microsoft.com/office/powerpoint/2010/main" val="19436027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D9FFE-0757-A24B-A687-CB4E11C46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About 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B31DC-6A5B-FF4D-B045-31A9F1A1C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Security Token Storage</a:t>
            </a:r>
          </a:p>
          <a:p>
            <a:r>
              <a:rPr lang="en-US" dirty="0"/>
              <a:t>Stateless &amp; Stateful Authentication</a:t>
            </a:r>
          </a:p>
          <a:p>
            <a:r>
              <a:rPr lang="en-US" dirty="0"/>
              <a:t>Third-Party Authorization with OAuth2</a:t>
            </a:r>
          </a:p>
          <a:p>
            <a:r>
              <a:rPr lang="en-US" dirty="0"/>
              <a:t>Single Sign On</a:t>
            </a:r>
          </a:p>
          <a:p>
            <a:r>
              <a:rPr lang="en-US" dirty="0"/>
              <a:t>TLS Termination</a:t>
            </a:r>
          </a:p>
          <a:p>
            <a:r>
              <a:rPr lang="en-US" dirty="0"/>
              <a:t>Common Vulnerabilities</a:t>
            </a:r>
          </a:p>
          <a:p>
            <a:r>
              <a:rPr lang="en-US" dirty="0"/>
              <a:t>Stored Data Encryption</a:t>
            </a:r>
          </a:p>
          <a:p>
            <a:r>
              <a:rPr lang="en-US" dirty="0"/>
              <a:t>Key Management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8A9A4-171F-D248-B91B-03D120EE8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926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4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AFE247-A46B-AA4C-B60C-14D375BE92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9" t="3768" r="5806" b="2900"/>
          <a:stretch/>
        </p:blipFill>
        <p:spPr>
          <a:xfrm>
            <a:off x="2203553" y="1379095"/>
            <a:ext cx="6640643" cy="48268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88273F-FE67-094A-8839-2DD4EE549AD2}"/>
              </a:ext>
            </a:extLst>
          </p:cNvPr>
          <p:cNvSpPr txBox="1"/>
          <p:nvPr/>
        </p:nvSpPr>
        <p:spPr>
          <a:xfrm rot="20126414">
            <a:off x="5247783" y="3132278"/>
            <a:ext cx="2282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65000"/>
                    <a:alpha val="15000"/>
                  </a:schemeClr>
                </a:solidFill>
              </a:rPr>
              <a:t>NewTechWays</a:t>
            </a:r>
            <a:endParaRPr lang="en-US" sz="3200" dirty="0">
              <a:solidFill>
                <a:schemeClr val="bg1">
                  <a:lumMod val="65000"/>
                  <a:alpha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9477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F0AE7-75DC-B745-AF56-346C36AF3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Just The Beginning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22033-02B7-1A47-8B2A-458D3C789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Further challenge lies in the detail</a:t>
            </a:r>
          </a:p>
          <a:p>
            <a:pPr marL="0" indent="0" algn="ctr">
              <a:buNone/>
            </a:pPr>
            <a:r>
              <a:rPr lang="en-US" dirty="0"/>
              <a:t>And we have sorted it out for you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If you are an Architect or a Developer</a:t>
            </a:r>
          </a:p>
          <a:p>
            <a:pPr marL="0" indent="0" algn="ctr">
              <a:buNone/>
            </a:pPr>
            <a:r>
              <a:rPr lang="en-US" dirty="0"/>
              <a:t>And you want to bridge the gap between</a:t>
            </a:r>
          </a:p>
          <a:p>
            <a:pPr marL="0" indent="0" algn="ctr">
              <a:buNone/>
            </a:pPr>
            <a:r>
              <a:rPr lang="en-US" dirty="0"/>
              <a:t>A Great Developer and a True Architect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You should get started with </a:t>
            </a:r>
          </a:p>
          <a:p>
            <a:pPr marL="0" indent="0" algn="ctr">
              <a:buNone/>
            </a:pPr>
            <a:r>
              <a:rPr lang="en-US" dirty="0"/>
              <a:t>‘NewTechWays’ course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E8506D"/>
                </a:solidFill>
              </a:rPr>
              <a:t>‘Developer To Architect’</a:t>
            </a:r>
          </a:p>
          <a:p>
            <a:pPr marL="0" indent="0" algn="ctr">
              <a:buNone/>
            </a:pPr>
            <a:r>
              <a:rPr lang="en-US" dirty="0"/>
              <a:t>And leapfrog your career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A8ADB9-3E39-C84C-A073-409AC91B3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10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35816-5846-9A41-961B-AEB1300AE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62002"/>
            <a:ext cx="10515600" cy="77948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FE3C69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</a:t>
            </a:r>
            <a:r>
              <a:rPr lang="en-US" u="sng" dirty="0">
                <a:solidFill>
                  <a:srgbClr val="FE3C69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newtechways</a:t>
            </a:r>
            <a:r>
              <a:rPr lang="en-US" dirty="0">
                <a:solidFill>
                  <a:srgbClr val="FE3C69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.com</a:t>
            </a:r>
            <a:endParaRPr lang="en-US" dirty="0">
              <a:solidFill>
                <a:srgbClr val="FE3C69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F57A2-DA5C-4741-8D39-887FCEE72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41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3E2B430-A959-7047-8D86-A6E04F080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01383B-41F9-804A-AB56-77CD4E9C1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450" y="1612484"/>
            <a:ext cx="3975100" cy="2921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9A2055-4126-8641-9794-B6FAEECAED99}"/>
              </a:ext>
            </a:extLst>
          </p:cNvPr>
          <p:cNvSpPr/>
          <p:nvPr/>
        </p:nvSpPr>
        <p:spPr>
          <a:xfrm>
            <a:off x="5550272" y="4833740"/>
            <a:ext cx="1091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Visit us at</a:t>
            </a:r>
          </a:p>
        </p:txBody>
      </p:sp>
    </p:spTree>
    <p:extLst>
      <p:ext uri="{BB962C8B-B14F-4D97-AF65-F5344CB8AC3E}">
        <p14:creationId xmlns:p14="http://schemas.microsoft.com/office/powerpoint/2010/main" val="2279988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4C762-DDD2-5D4A-BD2F-8FBD9FABE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BD3910-A112-4440-B31B-1C718EDB1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568A32-9826-1748-B451-CE31D67297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1" t="7388" r="3708" b="16124"/>
          <a:stretch/>
        </p:blipFill>
        <p:spPr>
          <a:xfrm>
            <a:off x="1349114" y="2128602"/>
            <a:ext cx="9473783" cy="29530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7138F4-C921-2B49-A95C-DC5B51632CDB}"/>
              </a:ext>
            </a:extLst>
          </p:cNvPr>
          <p:cNvSpPr txBox="1"/>
          <p:nvPr/>
        </p:nvSpPr>
        <p:spPr>
          <a:xfrm rot="20126414">
            <a:off x="4097855" y="2799769"/>
            <a:ext cx="2282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  <a:alpha val="15000"/>
                  </a:schemeClr>
                </a:solidFill>
              </a:rPr>
              <a:t>NewTechWays</a:t>
            </a:r>
            <a:endParaRPr lang="en-US" sz="3200" dirty="0">
              <a:solidFill>
                <a:schemeClr val="bg1">
                  <a:lumMod val="85000"/>
                  <a:alpha val="1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6999C7-A658-2C42-8C4D-E90C94A1C31D}"/>
              </a:ext>
            </a:extLst>
          </p:cNvPr>
          <p:cNvSpPr txBox="1"/>
          <p:nvPr/>
        </p:nvSpPr>
        <p:spPr>
          <a:xfrm rot="20126414">
            <a:off x="6273019" y="3764968"/>
            <a:ext cx="2282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  <a:alpha val="15000"/>
                  </a:schemeClr>
                </a:solidFill>
              </a:rPr>
              <a:t>NewTechWays</a:t>
            </a:r>
            <a:endParaRPr lang="en-US" sz="3200" dirty="0">
              <a:solidFill>
                <a:schemeClr val="bg1">
                  <a:lumMod val="85000"/>
                  <a:alpha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117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6</a:t>
            </a:fld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16ED7FC-9ACC-C241-BB3B-0B542BD875A4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2182693" y="3458972"/>
            <a:ext cx="66027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BE2F936E-ABEF-B949-9A53-CF984CEA7CA0}"/>
              </a:ext>
            </a:extLst>
          </p:cNvPr>
          <p:cNvGrpSpPr/>
          <p:nvPr/>
        </p:nvGrpSpPr>
        <p:grpSpPr>
          <a:xfrm>
            <a:off x="3999845" y="3000399"/>
            <a:ext cx="1266693" cy="1624051"/>
            <a:chOff x="7086643" y="4510591"/>
            <a:chExt cx="1266693" cy="162405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EF2E485-C67C-EF4B-84CA-056EDE676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38699" y="4510591"/>
              <a:ext cx="562581" cy="91714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A9FE82-CF20-F74C-B8CD-5DE7A9F2CED8}"/>
                </a:ext>
              </a:extLst>
            </p:cNvPr>
            <p:cNvSpPr txBox="1"/>
            <p:nvPr/>
          </p:nvSpPr>
          <p:spPr>
            <a:xfrm>
              <a:off x="7086643" y="5611422"/>
              <a:ext cx="12666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Business Logic </a:t>
              </a:r>
            </a:p>
            <a:p>
              <a:pPr algn="ctr"/>
              <a:r>
                <a:rPr lang="en-US" sz="1400" dirty="0"/>
                <a:t>Tier</a:t>
              </a:r>
            </a:p>
          </p:txBody>
        </p:sp>
      </p:grp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D1EBE4BB-40C0-4E42-A187-645DD157EDEF}"/>
              </a:ext>
            </a:extLst>
          </p:cNvPr>
          <p:cNvCxnSpPr>
            <a:cxnSpLocks/>
            <a:stCxn id="22" idx="3"/>
            <a:endCxn id="21" idx="1"/>
          </p:cNvCxnSpPr>
          <p:nvPr/>
        </p:nvCxnSpPr>
        <p:spPr>
          <a:xfrm flipV="1">
            <a:off x="4914482" y="3458971"/>
            <a:ext cx="930070" cy="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6347E60-EADD-0D42-8664-BDBA91ECD127}"/>
              </a:ext>
            </a:extLst>
          </p:cNvPr>
          <p:cNvCxnSpPr>
            <a:cxnSpLocks/>
            <a:stCxn id="24" idx="3"/>
            <a:endCxn id="22" idx="1"/>
          </p:cNvCxnSpPr>
          <p:nvPr/>
        </p:nvCxnSpPr>
        <p:spPr>
          <a:xfrm>
            <a:off x="3631661" y="3458972"/>
            <a:ext cx="72024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6519C3A4-0094-6844-8064-8BDC5A200540}"/>
              </a:ext>
            </a:extLst>
          </p:cNvPr>
          <p:cNvGrpSpPr/>
          <p:nvPr/>
        </p:nvGrpSpPr>
        <p:grpSpPr>
          <a:xfrm>
            <a:off x="2842963" y="2985753"/>
            <a:ext cx="788698" cy="1638697"/>
            <a:chOff x="4475709" y="4495945"/>
            <a:chExt cx="788698" cy="1638697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A8166D8-1184-F043-912E-002A6F2E8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75709" y="4495945"/>
              <a:ext cx="788698" cy="946438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695FBEE-92AF-D54F-BFC4-CB11EED95A71}"/>
                </a:ext>
              </a:extLst>
            </p:cNvPr>
            <p:cNvSpPr txBox="1"/>
            <p:nvPr/>
          </p:nvSpPr>
          <p:spPr>
            <a:xfrm>
              <a:off x="4588666" y="5611422"/>
              <a:ext cx="5627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Web </a:t>
              </a:r>
            </a:p>
            <a:p>
              <a:pPr algn="ctr"/>
              <a:r>
                <a:rPr lang="en-US" sz="1400" dirty="0"/>
                <a:t>Tier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D8672ED-7C9F-D445-B763-D1F01AEFB1DB}"/>
              </a:ext>
            </a:extLst>
          </p:cNvPr>
          <p:cNvGrpSpPr/>
          <p:nvPr/>
        </p:nvGrpSpPr>
        <p:grpSpPr>
          <a:xfrm>
            <a:off x="5692496" y="2974993"/>
            <a:ext cx="939391" cy="1439662"/>
            <a:chOff x="8330776" y="2836271"/>
            <a:chExt cx="939391" cy="143966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43A3EB-9E0A-2340-B2D8-DE4E0640F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82832" y="2836271"/>
              <a:ext cx="787335" cy="96795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8D004C3-39AA-0045-9312-43FB9A2EBC96}"/>
                </a:ext>
              </a:extLst>
            </p:cNvPr>
            <p:cNvSpPr txBox="1"/>
            <p:nvPr/>
          </p:nvSpPr>
          <p:spPr>
            <a:xfrm>
              <a:off x="8330776" y="3968156"/>
              <a:ext cx="8669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Database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3A030E2-2F29-C54E-9A21-B6008A4BE7F6}"/>
              </a:ext>
            </a:extLst>
          </p:cNvPr>
          <p:cNvGrpSpPr/>
          <p:nvPr/>
        </p:nvGrpSpPr>
        <p:grpSpPr>
          <a:xfrm>
            <a:off x="866870" y="3064225"/>
            <a:ext cx="1315823" cy="1350430"/>
            <a:chOff x="3025448" y="2925503"/>
            <a:chExt cx="1315823" cy="135043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6939EA4-6F88-E445-A9FD-EE23B9CA6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25448" y="2925503"/>
              <a:ext cx="1315823" cy="789494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B317DBD-5F6D-9B44-999B-A1163591EE6E}"/>
                </a:ext>
              </a:extLst>
            </p:cNvPr>
            <p:cNvSpPr txBox="1"/>
            <p:nvPr/>
          </p:nvSpPr>
          <p:spPr>
            <a:xfrm>
              <a:off x="3379463" y="3968156"/>
              <a:ext cx="6077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Client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BDED63E-C997-9C47-A919-CCFD1F760F85}"/>
              </a:ext>
            </a:extLst>
          </p:cNvPr>
          <p:cNvGrpSpPr/>
          <p:nvPr/>
        </p:nvGrpSpPr>
        <p:grpSpPr>
          <a:xfrm>
            <a:off x="7152521" y="1184221"/>
            <a:ext cx="3999117" cy="5283081"/>
            <a:chOff x="7794885" y="1349116"/>
            <a:chExt cx="3558915" cy="4831722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3492A357-72F2-6749-B0BC-5CAA50B60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94885" y="1349116"/>
              <a:ext cx="3558915" cy="4831722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24E686C-3A96-A247-8494-59580DB8A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40117" y="5293922"/>
              <a:ext cx="1003300" cy="317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879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D06A6F-D9A5-974E-9A68-023933CDC2CC}"/>
              </a:ext>
            </a:extLst>
          </p:cNvPr>
          <p:cNvCxnSpPr>
            <a:cxnSpLocks/>
          </p:cNvCxnSpPr>
          <p:nvPr/>
        </p:nvCxnSpPr>
        <p:spPr>
          <a:xfrm flipV="1">
            <a:off x="1122218" y="3639511"/>
            <a:ext cx="754060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EFC1BFF-19BD-2E46-AFE3-0FD7C064B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Level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1DC241-B0CF-6048-87DB-484F5DF4E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71515-E67A-F04A-AED0-F82DDC8F2F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6827" y="1525156"/>
            <a:ext cx="1463386" cy="14152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1F72FA-8FA6-4C46-B7BB-E4E98D3545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6236" y="1392834"/>
            <a:ext cx="1460804" cy="18570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D571F6-8029-1942-B9EB-129E24D935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4439" y="1185341"/>
            <a:ext cx="1720763" cy="20996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BA1D-44D3-1644-B5A0-8576F72014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0115" y="4056480"/>
            <a:ext cx="1716809" cy="216813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CB961BB-5AB0-9A4A-A310-5197F01347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4439" y="3952596"/>
            <a:ext cx="2089360" cy="2525804"/>
          </a:xfrm>
          <a:prstGeom prst="rect">
            <a:avLst/>
          </a:prstGeom>
        </p:spPr>
      </p:pic>
      <p:sp>
        <p:nvSpPr>
          <p:cNvPr id="21" name="Right Arrow 20">
            <a:extLst>
              <a:ext uri="{FF2B5EF4-FFF2-40B4-BE49-F238E27FC236}">
                <a16:creationId xmlns:a16="http://schemas.microsoft.com/office/drawing/2014/main" id="{6B37539A-7D18-0D48-A58C-5B5516A6C687}"/>
              </a:ext>
            </a:extLst>
          </p:cNvPr>
          <p:cNvSpPr/>
          <p:nvPr/>
        </p:nvSpPr>
        <p:spPr>
          <a:xfrm>
            <a:off x="5593931" y="1986187"/>
            <a:ext cx="413616" cy="41903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89ABCF3A-0270-0046-AD5E-2CD6633016FD}"/>
              </a:ext>
            </a:extLst>
          </p:cNvPr>
          <p:cNvSpPr/>
          <p:nvPr/>
        </p:nvSpPr>
        <p:spPr>
          <a:xfrm>
            <a:off x="3267718" y="1986187"/>
            <a:ext cx="413616" cy="41903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21AEB33-15D2-D348-8771-F58A47C2B6D1}"/>
              </a:ext>
            </a:extLst>
          </p:cNvPr>
          <p:cNvSpPr/>
          <p:nvPr/>
        </p:nvSpPr>
        <p:spPr>
          <a:xfrm>
            <a:off x="4533185" y="4721515"/>
            <a:ext cx="413616" cy="41903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p-Down Arrow 23">
            <a:extLst>
              <a:ext uri="{FF2B5EF4-FFF2-40B4-BE49-F238E27FC236}">
                <a16:creationId xmlns:a16="http://schemas.microsoft.com/office/drawing/2014/main" id="{855F50E6-2319-C845-8792-6D523F8C53F7}"/>
              </a:ext>
            </a:extLst>
          </p:cNvPr>
          <p:cNvSpPr/>
          <p:nvPr/>
        </p:nvSpPr>
        <p:spPr>
          <a:xfrm>
            <a:off x="6844392" y="3343258"/>
            <a:ext cx="420855" cy="629587"/>
          </a:xfrm>
          <a:prstGeom prst="up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431C6517-4801-B143-844B-FDE8E01FFD69}"/>
              </a:ext>
            </a:extLst>
          </p:cNvPr>
          <p:cNvSpPr/>
          <p:nvPr/>
        </p:nvSpPr>
        <p:spPr>
          <a:xfrm>
            <a:off x="8958429" y="4721515"/>
            <a:ext cx="413616" cy="41903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C3E7B2FE-0FBC-3549-9992-418CF060B93A}"/>
              </a:ext>
            </a:extLst>
          </p:cNvPr>
          <p:cNvSpPr/>
          <p:nvPr/>
        </p:nvSpPr>
        <p:spPr>
          <a:xfrm>
            <a:off x="8958429" y="1986187"/>
            <a:ext cx="413616" cy="41903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2D069AF-23F5-294D-8154-E88625963F8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4417" y="1640261"/>
            <a:ext cx="1559623" cy="15299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33008E-5C77-1342-96EF-067E8B8506B7}"/>
              </a:ext>
            </a:extLst>
          </p:cNvPr>
          <p:cNvSpPr txBox="1"/>
          <p:nvPr/>
        </p:nvSpPr>
        <p:spPr>
          <a:xfrm>
            <a:off x="2392250" y="3239401"/>
            <a:ext cx="11331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Behavior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692F57-6581-D241-90A1-03B97791A5E1}"/>
              </a:ext>
            </a:extLst>
          </p:cNvPr>
          <p:cNvSpPr txBox="1"/>
          <p:nvPr/>
        </p:nvSpPr>
        <p:spPr>
          <a:xfrm>
            <a:off x="2504446" y="3692313"/>
            <a:ext cx="731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State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9C7E7A-D533-1E47-9926-87D56EE621CF}"/>
              </a:ext>
            </a:extLst>
          </p:cNvPr>
          <p:cNvSpPr txBox="1"/>
          <p:nvPr/>
        </p:nvSpPr>
        <p:spPr>
          <a:xfrm>
            <a:off x="994920" y="6109068"/>
            <a:ext cx="220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Static + Transactional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B5C752D-B617-B840-A289-72041049CAAD}"/>
              </a:ext>
            </a:extLst>
          </p:cNvPr>
          <p:cNvGrpSpPr/>
          <p:nvPr/>
        </p:nvGrpSpPr>
        <p:grpSpPr>
          <a:xfrm>
            <a:off x="9990987" y="4612906"/>
            <a:ext cx="726481" cy="1079270"/>
            <a:chOff x="9990987" y="4612906"/>
            <a:chExt cx="726481" cy="107927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CBD21B9-6876-E94B-B037-B2D55F178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36106" y="4612906"/>
              <a:ext cx="636249" cy="6362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883732B-44DC-DD43-9416-142EDFC10707}"/>
                </a:ext>
              </a:extLst>
            </p:cNvPr>
            <p:cNvSpPr txBox="1"/>
            <p:nvPr/>
          </p:nvSpPr>
          <p:spPr>
            <a:xfrm>
              <a:off x="9990987" y="5292066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Code</a:t>
              </a: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464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8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22C9BAD-BA45-7548-BC85-D6C3BE4A4763}"/>
              </a:ext>
            </a:extLst>
          </p:cNvPr>
          <p:cNvGrpSpPr/>
          <p:nvPr/>
        </p:nvGrpSpPr>
        <p:grpSpPr>
          <a:xfrm>
            <a:off x="973381" y="4056803"/>
            <a:ext cx="2041890" cy="2062947"/>
            <a:chOff x="6582659" y="1407484"/>
            <a:chExt cx="2041890" cy="206294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E9C6125-6630-7541-B590-0647B011D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82659" y="1407484"/>
              <a:ext cx="2041890" cy="1506312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EAEAB1B-E538-3042-9209-55D338417997}"/>
                </a:ext>
              </a:extLst>
            </p:cNvPr>
            <p:cNvSpPr txBox="1"/>
            <p:nvPr/>
          </p:nvSpPr>
          <p:spPr>
            <a:xfrm>
              <a:off x="6786682" y="2947211"/>
              <a:ext cx="1633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File storage for </a:t>
              </a:r>
            </a:p>
            <a:p>
              <a:pPr algn="ctr"/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Catalog Images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3D0A18E-75D5-5D42-A84E-F293C6090A61}"/>
              </a:ext>
            </a:extLst>
          </p:cNvPr>
          <p:cNvGrpSpPr/>
          <p:nvPr/>
        </p:nvGrpSpPr>
        <p:grpSpPr>
          <a:xfrm>
            <a:off x="4137453" y="4181665"/>
            <a:ext cx="902811" cy="1943080"/>
            <a:chOff x="9860368" y="1434951"/>
            <a:chExt cx="902811" cy="194308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F3EE540-FDF7-1441-9EC9-889E846BBA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981779" y="1434951"/>
              <a:ext cx="659988" cy="133464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9A21C1-19AE-734C-AAA7-89AE1C500315}"/>
                </a:ext>
              </a:extLst>
            </p:cNvPr>
            <p:cNvSpPr txBox="1"/>
            <p:nvPr/>
          </p:nvSpPr>
          <p:spPr>
            <a:xfrm>
              <a:off x="9860368" y="2854811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Mobile </a:t>
              </a:r>
            </a:p>
            <a:p>
              <a:pPr algn="ctr"/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Support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44F8AE-AD4B-2C4C-BCEA-A378F2B24068}"/>
              </a:ext>
            </a:extLst>
          </p:cNvPr>
          <p:cNvGrpSpPr/>
          <p:nvPr/>
        </p:nvGrpSpPr>
        <p:grpSpPr>
          <a:xfrm>
            <a:off x="6606597" y="1668639"/>
            <a:ext cx="1920588" cy="2055322"/>
            <a:chOff x="8309873" y="3527120"/>
            <a:chExt cx="1920588" cy="205532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012326A-A6BA-714F-96A5-3D41FB35D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9873" y="3527120"/>
              <a:ext cx="1920588" cy="155035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D20710-0080-8649-A6D7-F9028B656A6C}"/>
                </a:ext>
              </a:extLst>
            </p:cNvPr>
            <p:cNvSpPr txBox="1"/>
            <p:nvPr/>
          </p:nvSpPr>
          <p:spPr>
            <a:xfrm>
              <a:off x="8696133" y="5059222"/>
              <a:ext cx="11480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Global </a:t>
              </a:r>
            </a:p>
            <a:p>
              <a:pPr algn="ctr"/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Customers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9D82A6C-D94A-ED4E-B85F-07CCF3B287DE}"/>
              </a:ext>
            </a:extLst>
          </p:cNvPr>
          <p:cNvGrpSpPr/>
          <p:nvPr/>
        </p:nvGrpSpPr>
        <p:grpSpPr>
          <a:xfrm>
            <a:off x="1415866" y="1624269"/>
            <a:ext cx="1156920" cy="2093058"/>
            <a:chOff x="10419620" y="3795395"/>
            <a:chExt cx="1156920" cy="209305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F83152-F335-054B-84D0-947BBEBF8622}"/>
                </a:ext>
              </a:extLst>
            </p:cNvPr>
            <p:cNvSpPr txBox="1"/>
            <p:nvPr/>
          </p:nvSpPr>
          <p:spPr>
            <a:xfrm>
              <a:off x="10419620" y="5365233"/>
              <a:ext cx="11569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High </a:t>
              </a:r>
            </a:p>
            <a:p>
              <a:pPr algn="ctr"/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Availability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4BB26FC-39B5-044A-B56D-1958FBBEB1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454669" y="3795395"/>
              <a:ext cx="1086823" cy="1552534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991BCEA-DF00-864F-9901-4B6528643F49}"/>
              </a:ext>
            </a:extLst>
          </p:cNvPr>
          <p:cNvGrpSpPr/>
          <p:nvPr/>
        </p:nvGrpSpPr>
        <p:grpSpPr>
          <a:xfrm>
            <a:off x="9820586" y="1451602"/>
            <a:ext cx="1642359" cy="2249557"/>
            <a:chOff x="4769040" y="3822369"/>
            <a:chExt cx="1642359" cy="224955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FF47405-726B-2940-A486-A51F68455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69040" y="3822369"/>
              <a:ext cx="1642359" cy="165138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47E3F7C-C487-F647-AC77-8212FAFAE6AC}"/>
                </a:ext>
              </a:extLst>
            </p:cNvPr>
            <p:cNvSpPr txBox="1"/>
            <p:nvPr/>
          </p:nvSpPr>
          <p:spPr>
            <a:xfrm>
              <a:off x="4885188" y="5548706"/>
              <a:ext cx="14100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System &amp; </a:t>
              </a:r>
            </a:p>
            <a:p>
              <a:pPr algn="ctr"/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Data Security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D209BD7-3A7F-2747-ABA7-69CF116B8BD0}"/>
              </a:ext>
            </a:extLst>
          </p:cNvPr>
          <p:cNvGrpSpPr/>
          <p:nvPr/>
        </p:nvGrpSpPr>
        <p:grpSpPr>
          <a:xfrm>
            <a:off x="3730020" y="1473152"/>
            <a:ext cx="1717677" cy="2270670"/>
            <a:chOff x="9479062" y="1434975"/>
            <a:chExt cx="1717677" cy="227067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685A825-D26A-B544-BE2B-28B0CF1198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79062" y="1434975"/>
              <a:ext cx="1717677" cy="172795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8F77E55-34F3-1D43-8583-B5B4605B8983}"/>
                </a:ext>
              </a:extLst>
            </p:cNvPr>
            <p:cNvSpPr txBox="1"/>
            <p:nvPr/>
          </p:nvSpPr>
          <p:spPr>
            <a:xfrm>
              <a:off x="9786086" y="3182425"/>
              <a:ext cx="11036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Response </a:t>
              </a:r>
            </a:p>
            <a:p>
              <a:pPr algn="ctr"/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Latency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BD3F6F4-A35B-4C43-BA0F-FD04C8F9C915}"/>
              </a:ext>
            </a:extLst>
          </p:cNvPr>
          <p:cNvGrpSpPr/>
          <p:nvPr/>
        </p:nvGrpSpPr>
        <p:grpSpPr>
          <a:xfrm>
            <a:off x="6582640" y="3998435"/>
            <a:ext cx="1968500" cy="2130199"/>
            <a:chOff x="8139433" y="4436305"/>
            <a:chExt cx="1968500" cy="2130199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D79230F-EC42-B848-AFA9-67174F771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39433" y="4436305"/>
              <a:ext cx="1968500" cy="15367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11E9A5D-7DCC-354D-9885-2141E7FE2241}"/>
                </a:ext>
              </a:extLst>
            </p:cNvPr>
            <p:cNvSpPr txBox="1"/>
            <p:nvPr/>
          </p:nvSpPr>
          <p:spPr>
            <a:xfrm>
              <a:off x="8148865" y="6043284"/>
              <a:ext cx="19496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Unstructured Data </a:t>
              </a:r>
            </a:p>
            <a:p>
              <a:pPr algn="ctr"/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Storage &amp; Analytics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07F73F7-96BC-A042-88AE-E238C3240FA9}"/>
              </a:ext>
            </a:extLst>
          </p:cNvPr>
          <p:cNvGrpSpPr/>
          <p:nvPr/>
        </p:nvGrpSpPr>
        <p:grpSpPr>
          <a:xfrm>
            <a:off x="9599282" y="3765909"/>
            <a:ext cx="2084965" cy="2361891"/>
            <a:chOff x="9599282" y="3855849"/>
            <a:chExt cx="2084965" cy="236189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107C2DA-598F-C74B-8B0A-BBF8E6FDF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99282" y="3855849"/>
              <a:ext cx="2084965" cy="2084965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07DE90A-4B6E-8944-94D5-BF5CDB83CAA5}"/>
                </a:ext>
              </a:extLst>
            </p:cNvPr>
            <p:cNvSpPr txBox="1"/>
            <p:nvPr/>
          </p:nvSpPr>
          <p:spPr>
            <a:xfrm>
              <a:off x="10005887" y="5694520"/>
              <a:ext cx="12717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Cloud </a:t>
              </a:r>
            </a:p>
            <a:p>
              <a:pPr algn="ctr"/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Deployment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8455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53739-87AD-BE42-AB31-FC3294C5E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Going Beyond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B1B590-AE0F-1B44-882F-370F40692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91026"/>
            <a:ext cx="10515600" cy="65615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rgbClr val="E8506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Application Architecture To System 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653E1A-9F3E-6842-8D82-01773D618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126B1D-71A9-4142-8743-3535FB100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956" y="1873770"/>
            <a:ext cx="4404087" cy="2957489"/>
          </a:xfrm>
          <a:prstGeom prst="rect">
            <a:avLst/>
          </a:prstGeom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2721350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TechWays" id="{EB359AD1-C8E8-F64C-8AC0-48C0CE7DCE36}" vid="{B955E789-C3DE-CF47-BC2B-72D5E92CDB9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931</TotalTime>
  <Words>1632</Words>
  <Application>Microsoft Macintosh PowerPoint</Application>
  <PresentationFormat>Widescreen</PresentationFormat>
  <Paragraphs>609</Paragraphs>
  <Slides>41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Candara</vt:lpstr>
      <vt:lpstr>Verdana</vt:lpstr>
      <vt:lpstr>Office Theme</vt:lpstr>
      <vt:lpstr>Developer To Architect</vt:lpstr>
      <vt:lpstr>Our Objective</vt:lpstr>
      <vt:lpstr>Application Architecture</vt:lpstr>
      <vt:lpstr>Use Case Model</vt:lpstr>
      <vt:lpstr>Domain Model</vt:lpstr>
      <vt:lpstr>Component Model</vt:lpstr>
      <vt:lpstr>Low Level Design</vt:lpstr>
      <vt:lpstr>What About?</vt:lpstr>
      <vt:lpstr>Going Beyond</vt:lpstr>
      <vt:lpstr>Application Architecture Vs System Architecture</vt:lpstr>
      <vt:lpstr>Latency Requirements</vt:lpstr>
      <vt:lpstr>Scalability Requirements</vt:lpstr>
      <vt:lpstr>Availability &amp; Reliability Requirements</vt:lpstr>
      <vt:lpstr>Security Requirements</vt:lpstr>
      <vt:lpstr>Designing System Architecture</vt:lpstr>
      <vt:lpstr>Scalability Principle</vt:lpstr>
      <vt:lpstr>Modularity</vt:lpstr>
      <vt:lpstr>Specialized Services – WebServices</vt:lpstr>
      <vt:lpstr>Aggregator Service &amp; RESTful API – Mobile Support</vt:lpstr>
      <vt:lpstr>Independent Services – MicroServices</vt:lpstr>
      <vt:lpstr>Asynchronous Services</vt:lpstr>
      <vt:lpstr>Stateless Replication</vt:lpstr>
      <vt:lpstr>Load Balancing &amp; Discovery</vt:lpstr>
      <vt:lpstr>Caching &amp; Compression</vt:lpstr>
      <vt:lpstr>Serving Static Data</vt:lpstr>
      <vt:lpstr>CDN &amp; Edge Proxy</vt:lpstr>
      <vt:lpstr>Think About It!</vt:lpstr>
      <vt:lpstr>Reliability Principle</vt:lpstr>
      <vt:lpstr>Single Point Of Failures</vt:lpstr>
      <vt:lpstr>Redundancy</vt:lpstr>
      <vt:lpstr>Monitoring For Fault Detection</vt:lpstr>
      <vt:lpstr>Zonal Redundancy</vt:lpstr>
      <vt:lpstr>Think About It!</vt:lpstr>
      <vt:lpstr>Security Principles</vt:lpstr>
      <vt:lpstr>Role Based Access Control</vt:lpstr>
      <vt:lpstr>Authentication &amp; Authorization</vt:lpstr>
      <vt:lpstr>Network Security</vt:lpstr>
      <vt:lpstr>Web Application Firewalls</vt:lpstr>
      <vt:lpstr>Think About It!</vt:lpstr>
      <vt:lpstr>That’s Just The Beginning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Developer To Architect</dc:title>
  <dc:creator>Anurag Yadav</dc:creator>
  <cp:lastModifiedBy>Anurag Yadav</cp:lastModifiedBy>
  <cp:revision>37</cp:revision>
  <dcterms:created xsi:type="dcterms:W3CDTF">2021-01-04T15:20:14Z</dcterms:created>
  <dcterms:modified xsi:type="dcterms:W3CDTF">2021-01-06T06:05:14Z</dcterms:modified>
</cp:coreProperties>
</file>